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4453" w:type="pct"/>
        <w:tblLayout w:type="fixed"/>
        <w:tblCellMar>
          <w:left w:w="0" w:type="dxa"/>
          <w:right w:w="0" w:type="dxa"/>
        </w:tblCellMar>
        <w:tblLook w:val="04A0" w:firstRow="1" w:lastRow="0" w:firstColumn="1" w:lastColumn="0" w:noHBand="0" w:noVBand="1"/>
      </w:tblPr>
      <w:tblGrid>
        <w:gridCol w:w="8080"/>
      </w:tblGrid>
      <w:tr w:rsidR="004350AA" w:rsidRPr="00867497" w14:paraId="6B23B679" w14:textId="77777777" w:rsidTr="00A74734">
        <w:trPr>
          <w:cantSplit/>
        </w:trPr>
        <w:tc>
          <w:tcPr>
            <w:tcW w:w="8080" w:type="dxa"/>
          </w:tcPr>
          <w:sdt>
            <w:sdtPr>
              <w:rPr>
                <w:sz w:val="28"/>
              </w:rPr>
              <w:alias w:val="DocParam.Subject"/>
              <w:id w:val="1095822369"/>
              <w:placeholder>
                <w:docPart w:val="D56494B074A74574B88ECA333E65D3A8"/>
              </w:placeholder>
              <w:dataBinding w:xpath="//Text[@id='DocParam.Subject']" w:storeItemID="{8FD7436B-68BB-44DC-BFF9-BB13A03B50A8}"/>
              <w:text w:multiLine="1"/>
            </w:sdtPr>
            <w:sdtEndPr/>
            <w:sdtContent>
              <w:p w14:paraId="453E14C7" w14:textId="5729D583" w:rsidR="00993142" w:rsidRDefault="006D1683" w:rsidP="00A74734">
                <w:pPr>
                  <w:pStyle w:val="WasserVOTitelgross"/>
                  <w:spacing w:after="0" w:line="240" w:lineRule="auto"/>
                </w:pPr>
                <w:r w:rsidRPr="00A74734">
                  <w:rPr>
                    <w:sz w:val="28"/>
                  </w:rPr>
                  <w:t>Ausführungsbestimmungen zum Reglement über die f</w:t>
                </w:r>
                <w:r w:rsidR="00A74734" w:rsidRPr="00A74734">
                  <w:rPr>
                    <w:sz w:val="28"/>
                  </w:rPr>
                  <w:t xml:space="preserve">inanzielle Unterstützung energieeffizienter Massnahmen und erneuerbarer Energien </w:t>
                </w:r>
                <w:r w:rsidR="00A74734">
                  <w:rPr>
                    <w:sz w:val="28"/>
                  </w:rPr>
                  <w:t>vom 15. September 2025</w:t>
                </w:r>
              </w:p>
            </w:sdtContent>
          </w:sdt>
          <w:p w14:paraId="79AFDFA5" w14:textId="77777777" w:rsidR="004350AA" w:rsidRPr="00867497" w:rsidRDefault="004350AA" w:rsidP="0043063F"/>
        </w:tc>
      </w:tr>
      <w:tr w:rsidR="004350AA" w:rsidRPr="00993142" w14:paraId="322BA6EE" w14:textId="77777777" w:rsidTr="00A74734">
        <w:trPr>
          <w:cantSplit/>
        </w:trPr>
        <w:tc>
          <w:tcPr>
            <w:tcW w:w="8080" w:type="dxa"/>
          </w:tcPr>
          <w:p w14:paraId="541C31C6" w14:textId="77777777" w:rsidR="00993142" w:rsidRPr="00993142" w:rsidRDefault="00993142" w:rsidP="0043063F">
            <w:pPr>
              <w:rPr>
                <w:b/>
                <w:sz w:val="24"/>
                <w:szCs w:val="24"/>
              </w:rPr>
            </w:pPr>
          </w:p>
          <w:p w14:paraId="58AE4F78" w14:textId="06002D2F" w:rsidR="004350AA" w:rsidRPr="00993142" w:rsidRDefault="004350AA" w:rsidP="00FA3D10">
            <w:pPr>
              <w:rPr>
                <w:b/>
                <w:sz w:val="24"/>
                <w:szCs w:val="24"/>
              </w:rPr>
            </w:pPr>
          </w:p>
        </w:tc>
      </w:tr>
      <w:tr w:rsidR="004350AA" w:rsidRPr="00867497" w14:paraId="257FF887" w14:textId="77777777" w:rsidTr="00A74734">
        <w:trPr>
          <w:cantSplit/>
        </w:trPr>
        <w:tc>
          <w:tcPr>
            <w:tcW w:w="8080" w:type="dxa"/>
          </w:tcPr>
          <w:p w14:paraId="4FAFC75C" w14:textId="77777777" w:rsidR="004350AA" w:rsidRPr="00867497" w:rsidRDefault="004350AA" w:rsidP="0043063F"/>
        </w:tc>
      </w:tr>
      <w:tr w:rsidR="004350AA" w:rsidRPr="00867497" w14:paraId="4CE126B0" w14:textId="77777777" w:rsidTr="00A74734">
        <w:trPr>
          <w:cantSplit/>
        </w:trPr>
        <w:tc>
          <w:tcPr>
            <w:tcW w:w="8080" w:type="dxa"/>
          </w:tcPr>
          <w:p w14:paraId="50D9C180" w14:textId="77777777" w:rsidR="004350AA" w:rsidRPr="00867497" w:rsidRDefault="004350AA" w:rsidP="004A5E4A"/>
        </w:tc>
      </w:tr>
    </w:tbl>
    <w:p w14:paraId="3B088B37" w14:textId="77777777" w:rsidR="002956D2" w:rsidRDefault="002956D2">
      <w:pPr>
        <w:spacing w:after="200" w:line="260" w:lineRule="exact"/>
      </w:pPr>
      <w:r>
        <w:br w:type="page"/>
      </w:r>
    </w:p>
    <w:sdt>
      <w:sdtPr>
        <w:rPr>
          <w:b w:val="0"/>
          <w:sz w:val="20"/>
          <w:lang w:val="de-DE"/>
        </w:rPr>
        <w:id w:val="587116146"/>
        <w:docPartObj>
          <w:docPartGallery w:val="Table of Contents"/>
          <w:docPartUnique/>
        </w:docPartObj>
      </w:sdtPr>
      <w:sdtEndPr>
        <w:rPr>
          <w:bCs/>
        </w:rPr>
      </w:sdtEndPr>
      <w:sdtContent>
        <w:p w14:paraId="51D19206" w14:textId="77777777" w:rsidR="000676DE" w:rsidRDefault="000676DE">
          <w:pPr>
            <w:pStyle w:val="Inhaltsverzeichnisberschrift"/>
          </w:pPr>
          <w:r>
            <w:rPr>
              <w:lang w:val="de-DE"/>
            </w:rPr>
            <w:t>Inhalt</w:t>
          </w:r>
        </w:p>
        <w:p w14:paraId="6F9197FF" w14:textId="3B6B494C" w:rsidR="00F60596" w:rsidRDefault="000676DE">
          <w:pPr>
            <w:pStyle w:val="Verzeichnis2"/>
            <w:rPr>
              <w:rFonts w:asciiTheme="minorHAnsi" w:eastAsiaTheme="minorEastAsia" w:hAnsiTheme="minorHAnsi"/>
              <w:noProof/>
              <w:sz w:val="22"/>
              <w:lang w:eastAsia="de-CH"/>
            </w:rPr>
          </w:pPr>
          <w:r>
            <w:fldChar w:fldCharType="begin"/>
          </w:r>
          <w:r>
            <w:instrText xml:space="preserve"> TOC \o "1-3" \h \z \u </w:instrText>
          </w:r>
          <w:r>
            <w:fldChar w:fldCharType="separate"/>
          </w:r>
          <w:hyperlink w:anchor="_Toc206066931" w:history="1">
            <w:r w:rsidR="00F60596" w:rsidRPr="008B54CC">
              <w:rPr>
                <w:rStyle w:val="Hyperlink"/>
                <w:noProof/>
              </w:rPr>
              <w:t>I.</w:t>
            </w:r>
            <w:r w:rsidR="00F60596">
              <w:rPr>
                <w:rFonts w:asciiTheme="minorHAnsi" w:eastAsiaTheme="minorEastAsia" w:hAnsiTheme="minorHAnsi"/>
                <w:noProof/>
                <w:sz w:val="22"/>
                <w:lang w:eastAsia="de-CH"/>
              </w:rPr>
              <w:tab/>
            </w:r>
            <w:r w:rsidR="00F60596" w:rsidRPr="008B54CC">
              <w:rPr>
                <w:rStyle w:val="Hyperlink"/>
                <w:noProof/>
              </w:rPr>
              <w:t>Grundlagen</w:t>
            </w:r>
            <w:r w:rsidR="00F60596">
              <w:rPr>
                <w:noProof/>
                <w:webHidden/>
              </w:rPr>
              <w:tab/>
            </w:r>
            <w:r w:rsidR="00F60596">
              <w:rPr>
                <w:noProof/>
                <w:webHidden/>
              </w:rPr>
              <w:fldChar w:fldCharType="begin"/>
            </w:r>
            <w:r w:rsidR="00F60596">
              <w:rPr>
                <w:noProof/>
                <w:webHidden/>
              </w:rPr>
              <w:instrText xml:space="preserve"> PAGEREF _Toc206066931 \h </w:instrText>
            </w:r>
            <w:r w:rsidR="00F60596">
              <w:rPr>
                <w:noProof/>
                <w:webHidden/>
              </w:rPr>
            </w:r>
            <w:r w:rsidR="00F60596">
              <w:rPr>
                <w:noProof/>
                <w:webHidden/>
              </w:rPr>
              <w:fldChar w:fldCharType="separate"/>
            </w:r>
            <w:r w:rsidR="00F60596">
              <w:rPr>
                <w:noProof/>
                <w:webHidden/>
              </w:rPr>
              <w:t>3</w:t>
            </w:r>
            <w:r w:rsidR="00F60596">
              <w:rPr>
                <w:noProof/>
                <w:webHidden/>
              </w:rPr>
              <w:fldChar w:fldCharType="end"/>
            </w:r>
          </w:hyperlink>
        </w:p>
        <w:p w14:paraId="3F81173C" w14:textId="0C40AFD5" w:rsidR="00F60596" w:rsidRDefault="00F60596">
          <w:pPr>
            <w:pStyle w:val="Verzeichnis2"/>
            <w:rPr>
              <w:rFonts w:asciiTheme="minorHAnsi" w:eastAsiaTheme="minorEastAsia" w:hAnsiTheme="minorHAnsi"/>
              <w:noProof/>
              <w:sz w:val="22"/>
              <w:lang w:eastAsia="de-CH"/>
            </w:rPr>
          </w:pPr>
          <w:hyperlink w:anchor="_Toc206066932" w:history="1">
            <w:r w:rsidRPr="008B54CC">
              <w:rPr>
                <w:rStyle w:val="Hyperlink"/>
                <w:noProof/>
              </w:rPr>
              <w:t>II.</w:t>
            </w:r>
            <w:r>
              <w:rPr>
                <w:rFonts w:asciiTheme="minorHAnsi" w:eastAsiaTheme="minorEastAsia" w:hAnsiTheme="minorHAnsi"/>
                <w:noProof/>
                <w:sz w:val="22"/>
                <w:lang w:eastAsia="de-CH"/>
              </w:rPr>
              <w:tab/>
            </w:r>
            <w:r w:rsidRPr="008B54CC">
              <w:rPr>
                <w:rStyle w:val="Hyperlink"/>
                <w:noProof/>
              </w:rPr>
              <w:t>Förderungswürdige Massnahmen und Mindestanforderungen</w:t>
            </w:r>
            <w:r>
              <w:rPr>
                <w:noProof/>
                <w:webHidden/>
              </w:rPr>
              <w:tab/>
            </w:r>
            <w:r>
              <w:rPr>
                <w:noProof/>
                <w:webHidden/>
              </w:rPr>
              <w:fldChar w:fldCharType="begin"/>
            </w:r>
            <w:r>
              <w:rPr>
                <w:noProof/>
                <w:webHidden/>
              </w:rPr>
              <w:instrText xml:space="preserve"> PAGEREF _Toc206066932 \h </w:instrText>
            </w:r>
            <w:r>
              <w:rPr>
                <w:noProof/>
                <w:webHidden/>
              </w:rPr>
            </w:r>
            <w:r>
              <w:rPr>
                <w:noProof/>
                <w:webHidden/>
              </w:rPr>
              <w:fldChar w:fldCharType="separate"/>
            </w:r>
            <w:r>
              <w:rPr>
                <w:noProof/>
                <w:webHidden/>
              </w:rPr>
              <w:t>3</w:t>
            </w:r>
            <w:r>
              <w:rPr>
                <w:noProof/>
                <w:webHidden/>
              </w:rPr>
              <w:fldChar w:fldCharType="end"/>
            </w:r>
          </w:hyperlink>
        </w:p>
        <w:p w14:paraId="56652D8A" w14:textId="1FE826FA" w:rsidR="00F60596" w:rsidRDefault="00F60596">
          <w:pPr>
            <w:pStyle w:val="Verzeichnis2"/>
            <w:rPr>
              <w:rFonts w:asciiTheme="minorHAnsi" w:eastAsiaTheme="minorEastAsia" w:hAnsiTheme="minorHAnsi"/>
              <w:noProof/>
              <w:sz w:val="22"/>
              <w:lang w:eastAsia="de-CH"/>
            </w:rPr>
          </w:pPr>
          <w:hyperlink w:anchor="_Toc206066933" w:history="1">
            <w:r w:rsidRPr="008B54CC">
              <w:rPr>
                <w:rStyle w:val="Hyperlink"/>
                <w:noProof/>
              </w:rPr>
              <w:t>III.</w:t>
            </w:r>
            <w:r>
              <w:rPr>
                <w:rFonts w:asciiTheme="minorHAnsi" w:eastAsiaTheme="minorEastAsia" w:hAnsiTheme="minorHAnsi"/>
                <w:noProof/>
                <w:sz w:val="22"/>
                <w:lang w:eastAsia="de-CH"/>
              </w:rPr>
              <w:tab/>
            </w:r>
            <w:r w:rsidRPr="008B54CC">
              <w:rPr>
                <w:rStyle w:val="Hyperlink"/>
                <w:noProof/>
              </w:rPr>
              <w:t>Beitragsberechnungen</w:t>
            </w:r>
            <w:r>
              <w:rPr>
                <w:noProof/>
                <w:webHidden/>
              </w:rPr>
              <w:tab/>
            </w:r>
            <w:r>
              <w:rPr>
                <w:noProof/>
                <w:webHidden/>
              </w:rPr>
              <w:fldChar w:fldCharType="begin"/>
            </w:r>
            <w:r>
              <w:rPr>
                <w:noProof/>
                <w:webHidden/>
              </w:rPr>
              <w:instrText xml:space="preserve"> PAGEREF _Toc206066933 \h </w:instrText>
            </w:r>
            <w:r>
              <w:rPr>
                <w:noProof/>
                <w:webHidden/>
              </w:rPr>
            </w:r>
            <w:r>
              <w:rPr>
                <w:noProof/>
                <w:webHidden/>
              </w:rPr>
              <w:fldChar w:fldCharType="separate"/>
            </w:r>
            <w:r>
              <w:rPr>
                <w:noProof/>
                <w:webHidden/>
              </w:rPr>
              <w:t>3</w:t>
            </w:r>
            <w:r>
              <w:rPr>
                <w:noProof/>
                <w:webHidden/>
              </w:rPr>
              <w:fldChar w:fldCharType="end"/>
            </w:r>
          </w:hyperlink>
        </w:p>
        <w:p w14:paraId="0290F1AF" w14:textId="07B8B6A5" w:rsidR="00F60596" w:rsidRDefault="00F60596">
          <w:pPr>
            <w:pStyle w:val="Verzeichnis2"/>
            <w:rPr>
              <w:rFonts w:asciiTheme="minorHAnsi" w:eastAsiaTheme="minorEastAsia" w:hAnsiTheme="minorHAnsi"/>
              <w:noProof/>
              <w:sz w:val="22"/>
              <w:lang w:eastAsia="de-CH"/>
            </w:rPr>
          </w:pPr>
          <w:hyperlink w:anchor="_Toc206066934" w:history="1">
            <w:r w:rsidRPr="008B54CC">
              <w:rPr>
                <w:rStyle w:val="Hyperlink"/>
                <w:noProof/>
              </w:rPr>
              <w:t>IV.</w:t>
            </w:r>
            <w:r>
              <w:rPr>
                <w:rFonts w:asciiTheme="minorHAnsi" w:eastAsiaTheme="minorEastAsia" w:hAnsiTheme="minorHAnsi"/>
                <w:noProof/>
                <w:sz w:val="22"/>
                <w:lang w:eastAsia="de-CH"/>
              </w:rPr>
              <w:tab/>
            </w:r>
            <w:r w:rsidRPr="008B54CC">
              <w:rPr>
                <w:rStyle w:val="Hyperlink"/>
                <w:noProof/>
              </w:rPr>
              <w:t>Schlussbestimmungen</w:t>
            </w:r>
            <w:r>
              <w:rPr>
                <w:noProof/>
                <w:webHidden/>
              </w:rPr>
              <w:tab/>
            </w:r>
            <w:r>
              <w:rPr>
                <w:noProof/>
                <w:webHidden/>
              </w:rPr>
              <w:fldChar w:fldCharType="begin"/>
            </w:r>
            <w:r>
              <w:rPr>
                <w:noProof/>
                <w:webHidden/>
              </w:rPr>
              <w:instrText xml:space="preserve"> PAGEREF _Toc206066934 \h </w:instrText>
            </w:r>
            <w:r>
              <w:rPr>
                <w:noProof/>
                <w:webHidden/>
              </w:rPr>
            </w:r>
            <w:r>
              <w:rPr>
                <w:noProof/>
                <w:webHidden/>
              </w:rPr>
              <w:fldChar w:fldCharType="separate"/>
            </w:r>
            <w:r>
              <w:rPr>
                <w:noProof/>
                <w:webHidden/>
              </w:rPr>
              <w:t>10</w:t>
            </w:r>
            <w:r>
              <w:rPr>
                <w:noProof/>
                <w:webHidden/>
              </w:rPr>
              <w:fldChar w:fldCharType="end"/>
            </w:r>
          </w:hyperlink>
        </w:p>
        <w:p w14:paraId="0D94854B" w14:textId="3C12B4E7" w:rsidR="00F60596" w:rsidRDefault="00F60596">
          <w:pPr>
            <w:pStyle w:val="Verzeichnis2"/>
            <w:rPr>
              <w:rFonts w:asciiTheme="minorHAnsi" w:eastAsiaTheme="minorEastAsia" w:hAnsiTheme="minorHAnsi"/>
              <w:noProof/>
              <w:sz w:val="22"/>
              <w:lang w:eastAsia="de-CH"/>
            </w:rPr>
          </w:pPr>
          <w:hyperlink w:anchor="_Toc206066935" w:history="1">
            <w:r w:rsidRPr="008B54CC">
              <w:rPr>
                <w:rStyle w:val="Hyperlink"/>
                <w:noProof/>
              </w:rPr>
              <w:t>V.</w:t>
            </w:r>
            <w:r>
              <w:rPr>
                <w:rFonts w:asciiTheme="minorHAnsi" w:eastAsiaTheme="minorEastAsia" w:hAnsiTheme="minorHAnsi"/>
                <w:noProof/>
                <w:sz w:val="22"/>
                <w:lang w:eastAsia="de-CH"/>
              </w:rPr>
              <w:tab/>
            </w:r>
            <w:r w:rsidRPr="008B54CC">
              <w:rPr>
                <w:rStyle w:val="Hyperlink"/>
                <w:noProof/>
              </w:rPr>
              <w:t>Anhang A -  Tabelle förderungsberechtigte Massnahmen und Mindestanforderungen</w:t>
            </w:r>
            <w:r>
              <w:rPr>
                <w:noProof/>
                <w:webHidden/>
              </w:rPr>
              <w:tab/>
            </w:r>
            <w:r>
              <w:rPr>
                <w:noProof/>
                <w:webHidden/>
              </w:rPr>
              <w:fldChar w:fldCharType="begin"/>
            </w:r>
            <w:r>
              <w:rPr>
                <w:noProof/>
                <w:webHidden/>
              </w:rPr>
              <w:instrText xml:space="preserve"> PAGEREF _Toc206066935 \h </w:instrText>
            </w:r>
            <w:r>
              <w:rPr>
                <w:noProof/>
                <w:webHidden/>
              </w:rPr>
            </w:r>
            <w:r>
              <w:rPr>
                <w:noProof/>
                <w:webHidden/>
              </w:rPr>
              <w:fldChar w:fldCharType="separate"/>
            </w:r>
            <w:r>
              <w:rPr>
                <w:noProof/>
                <w:webHidden/>
              </w:rPr>
              <w:t>12</w:t>
            </w:r>
            <w:r>
              <w:rPr>
                <w:noProof/>
                <w:webHidden/>
              </w:rPr>
              <w:fldChar w:fldCharType="end"/>
            </w:r>
          </w:hyperlink>
        </w:p>
        <w:p w14:paraId="15CA4300" w14:textId="33934B34" w:rsidR="00F60596" w:rsidRDefault="00F60596">
          <w:pPr>
            <w:pStyle w:val="Verzeichnis2"/>
            <w:rPr>
              <w:rFonts w:asciiTheme="minorHAnsi" w:eastAsiaTheme="minorEastAsia" w:hAnsiTheme="minorHAnsi"/>
              <w:noProof/>
              <w:sz w:val="22"/>
              <w:lang w:eastAsia="de-CH"/>
            </w:rPr>
          </w:pPr>
          <w:hyperlink w:anchor="_Toc206066936" w:history="1">
            <w:r w:rsidRPr="008B54CC">
              <w:rPr>
                <w:rStyle w:val="Hyperlink"/>
                <w:noProof/>
              </w:rPr>
              <w:t>VI.</w:t>
            </w:r>
            <w:r>
              <w:rPr>
                <w:rFonts w:asciiTheme="minorHAnsi" w:eastAsiaTheme="minorEastAsia" w:hAnsiTheme="minorHAnsi"/>
                <w:noProof/>
                <w:sz w:val="22"/>
                <w:lang w:eastAsia="de-CH"/>
              </w:rPr>
              <w:tab/>
            </w:r>
            <w:r w:rsidRPr="008B54CC">
              <w:rPr>
                <w:rStyle w:val="Hyperlink"/>
                <w:noProof/>
              </w:rPr>
              <w:t>Anhang B - Höhe der Beiträge für ein Einfamilienhaus (Durchschnittswerte)</w:t>
            </w:r>
            <w:r>
              <w:rPr>
                <w:noProof/>
                <w:webHidden/>
              </w:rPr>
              <w:tab/>
            </w:r>
            <w:r>
              <w:rPr>
                <w:noProof/>
                <w:webHidden/>
              </w:rPr>
              <w:fldChar w:fldCharType="begin"/>
            </w:r>
            <w:r>
              <w:rPr>
                <w:noProof/>
                <w:webHidden/>
              </w:rPr>
              <w:instrText xml:space="preserve"> PAGEREF _Toc206066936 \h </w:instrText>
            </w:r>
            <w:r>
              <w:rPr>
                <w:noProof/>
                <w:webHidden/>
              </w:rPr>
            </w:r>
            <w:r>
              <w:rPr>
                <w:noProof/>
                <w:webHidden/>
              </w:rPr>
              <w:fldChar w:fldCharType="separate"/>
            </w:r>
            <w:r>
              <w:rPr>
                <w:noProof/>
                <w:webHidden/>
              </w:rPr>
              <w:t>14</w:t>
            </w:r>
            <w:r>
              <w:rPr>
                <w:noProof/>
                <w:webHidden/>
              </w:rPr>
              <w:fldChar w:fldCharType="end"/>
            </w:r>
          </w:hyperlink>
        </w:p>
        <w:p w14:paraId="0B791CB0" w14:textId="2FFAF007" w:rsidR="00F60596" w:rsidRDefault="00F60596">
          <w:pPr>
            <w:pStyle w:val="Verzeichnis2"/>
            <w:rPr>
              <w:rFonts w:asciiTheme="minorHAnsi" w:eastAsiaTheme="minorEastAsia" w:hAnsiTheme="minorHAnsi"/>
              <w:noProof/>
              <w:sz w:val="22"/>
              <w:lang w:eastAsia="de-CH"/>
            </w:rPr>
          </w:pPr>
          <w:hyperlink w:anchor="_Toc206066937" w:history="1">
            <w:r w:rsidRPr="008B54CC">
              <w:rPr>
                <w:rStyle w:val="Hyperlink"/>
                <w:noProof/>
              </w:rPr>
              <w:t>VII.</w:t>
            </w:r>
            <w:r>
              <w:rPr>
                <w:rFonts w:asciiTheme="minorHAnsi" w:eastAsiaTheme="minorEastAsia" w:hAnsiTheme="minorHAnsi"/>
                <w:noProof/>
                <w:sz w:val="22"/>
                <w:lang w:eastAsia="de-CH"/>
              </w:rPr>
              <w:tab/>
            </w:r>
            <w:r w:rsidRPr="008B54CC">
              <w:rPr>
                <w:rStyle w:val="Hyperlink"/>
                <w:noProof/>
              </w:rPr>
              <w:t>Anhang C - Maximalbeiträge</w:t>
            </w:r>
            <w:r>
              <w:rPr>
                <w:noProof/>
                <w:webHidden/>
              </w:rPr>
              <w:tab/>
            </w:r>
            <w:r>
              <w:rPr>
                <w:noProof/>
                <w:webHidden/>
              </w:rPr>
              <w:fldChar w:fldCharType="begin"/>
            </w:r>
            <w:r>
              <w:rPr>
                <w:noProof/>
                <w:webHidden/>
              </w:rPr>
              <w:instrText xml:space="preserve"> PAGEREF _Toc206066937 \h </w:instrText>
            </w:r>
            <w:r>
              <w:rPr>
                <w:noProof/>
                <w:webHidden/>
              </w:rPr>
            </w:r>
            <w:r>
              <w:rPr>
                <w:noProof/>
                <w:webHidden/>
              </w:rPr>
              <w:fldChar w:fldCharType="separate"/>
            </w:r>
            <w:r>
              <w:rPr>
                <w:noProof/>
                <w:webHidden/>
              </w:rPr>
              <w:t>14</w:t>
            </w:r>
            <w:r>
              <w:rPr>
                <w:noProof/>
                <w:webHidden/>
              </w:rPr>
              <w:fldChar w:fldCharType="end"/>
            </w:r>
          </w:hyperlink>
        </w:p>
        <w:p w14:paraId="0D1B3313" w14:textId="7E8FD955" w:rsidR="000676DE" w:rsidRDefault="000676DE">
          <w:r>
            <w:rPr>
              <w:b/>
              <w:bCs/>
              <w:lang w:val="de-DE"/>
            </w:rPr>
            <w:fldChar w:fldCharType="end"/>
          </w:r>
        </w:p>
      </w:sdtContent>
    </w:sdt>
    <w:p w14:paraId="67831C98" w14:textId="75CCF138" w:rsidR="004350AA" w:rsidRDefault="004350AA" w:rsidP="007E2908">
      <w:r w:rsidRPr="00867497">
        <w:br w:type="page"/>
      </w:r>
    </w:p>
    <w:p w14:paraId="2BECD201" w14:textId="7E6B1820" w:rsidR="00636209" w:rsidRPr="002956D2" w:rsidRDefault="00BF4C37" w:rsidP="009711A5">
      <w:pPr>
        <w:pStyle w:val="WasserverordnungTitelvorlage"/>
      </w:pPr>
      <w:bookmarkStart w:id="0" w:name="_Toc206066931"/>
      <w:r>
        <w:lastRenderedPageBreak/>
        <w:t>Grundlagen</w:t>
      </w:r>
      <w:bookmarkEnd w:id="0"/>
    </w:p>
    <w:p w14:paraId="37414196" w14:textId="77777777" w:rsidR="00636209" w:rsidRPr="00A74734" w:rsidRDefault="00636209" w:rsidP="009F290A">
      <w:pPr>
        <w:pStyle w:val="WasserverordnungArt"/>
        <w:rPr>
          <w:sz w:val="20"/>
          <w:szCs w:val="20"/>
        </w:rPr>
      </w:pPr>
      <w:r w:rsidRPr="00A74734">
        <w:rPr>
          <w:sz w:val="20"/>
          <w:szCs w:val="20"/>
        </w:rPr>
        <w:t>Art. 1</w:t>
      </w:r>
    </w:p>
    <w:p w14:paraId="5D7DED6F" w14:textId="4387C700" w:rsidR="00633A8E" w:rsidRPr="00A74734" w:rsidRDefault="00BF4C37" w:rsidP="00A74734">
      <w:pPr>
        <w:pStyle w:val="WasserPositionsrahmenfix"/>
        <w:framePr w:h="1291" w:wrap="around" w:hAnchor="page" w:x="8787" w:y="14"/>
        <w:spacing w:before="0"/>
        <w:rPr>
          <w:sz w:val="20"/>
          <w:szCs w:val="20"/>
        </w:rPr>
      </w:pPr>
      <w:r w:rsidRPr="00A74734">
        <w:rPr>
          <w:rFonts w:cs="Arial"/>
          <w:color w:val="000000"/>
          <w:sz w:val="20"/>
          <w:szCs w:val="20"/>
        </w:rPr>
        <w:t>Rechtsgrundlage</w:t>
      </w:r>
    </w:p>
    <w:p w14:paraId="430AA247" w14:textId="24AADFE4" w:rsidR="000F51DB" w:rsidRPr="00A74734" w:rsidRDefault="00BF4C37" w:rsidP="0003103C">
      <w:pPr>
        <w:pStyle w:val="WasserverordnungText"/>
      </w:pPr>
      <w:r w:rsidRPr="00A74734">
        <w:t>Der Stadtrat Dietikon erlässt die Ausführungsbestimmungen zu</w:t>
      </w:r>
      <w:r w:rsidR="006D1683" w:rsidRPr="00A74734">
        <w:t xml:space="preserve">m </w:t>
      </w:r>
      <w:r w:rsidR="00A74734" w:rsidRPr="00A74734">
        <w:t xml:space="preserve">Reglement </w:t>
      </w:r>
      <w:r w:rsidR="006D1683" w:rsidRPr="00A74734">
        <w:t xml:space="preserve">über die finanzielle Unterstützung energieeffizienter Massnahmen und erneuerbarer Energien </w:t>
      </w:r>
      <w:r w:rsidRPr="00A74734">
        <w:t xml:space="preserve">vom xx. </w:t>
      </w:r>
      <w:proofErr w:type="spellStart"/>
      <w:r w:rsidRPr="00A74734">
        <w:t>x</w:t>
      </w:r>
      <w:r w:rsidR="00FA3D10" w:rsidRPr="00A74734">
        <w:t>y</w:t>
      </w:r>
      <w:proofErr w:type="spellEnd"/>
      <w:r w:rsidRPr="00A74734">
        <w:t xml:space="preserve"> 202x.</w:t>
      </w:r>
    </w:p>
    <w:p w14:paraId="3381BC6D" w14:textId="0BE01D48" w:rsidR="006D1683" w:rsidRPr="00A74734" w:rsidRDefault="006D1683" w:rsidP="006D1683">
      <w:pPr>
        <w:pStyle w:val="WasserverordnungTitelvorlage"/>
        <w:ind w:left="357" w:hanging="357"/>
        <w:rPr>
          <w:szCs w:val="20"/>
        </w:rPr>
      </w:pPr>
      <w:bookmarkStart w:id="1" w:name="_Toc206066932"/>
      <w:r w:rsidRPr="00A74734">
        <w:rPr>
          <w:szCs w:val="20"/>
        </w:rPr>
        <w:t>Förderungswürdige Massnahmen und Mindestanforderungen</w:t>
      </w:r>
      <w:bookmarkEnd w:id="1"/>
    </w:p>
    <w:p w14:paraId="22207A99" w14:textId="77777777" w:rsidR="00E91E68" w:rsidRPr="00A74734" w:rsidRDefault="00E91E68" w:rsidP="006D1683">
      <w:pPr>
        <w:pStyle w:val="WasserPositionsrahmenfix"/>
        <w:framePr w:h="1852" w:wrap="around" w:hAnchor="page" w:x="8787" w:y="131"/>
        <w:spacing w:before="120"/>
        <w:rPr>
          <w:rFonts w:cs="Arial"/>
          <w:color w:val="000000"/>
          <w:sz w:val="20"/>
          <w:szCs w:val="20"/>
        </w:rPr>
      </w:pPr>
    </w:p>
    <w:p w14:paraId="1A8C3AF6" w14:textId="7A6C26FC" w:rsidR="006D1683" w:rsidRPr="00A74734" w:rsidRDefault="006D1683" w:rsidP="00483691">
      <w:pPr>
        <w:pStyle w:val="WasserPositionsrahmenfix"/>
        <w:framePr w:h="1852" w:wrap="around" w:hAnchor="page" w:x="8787" w:y="131"/>
        <w:spacing w:before="0"/>
        <w:rPr>
          <w:sz w:val="20"/>
          <w:szCs w:val="20"/>
        </w:rPr>
      </w:pPr>
      <w:r w:rsidRPr="00A74734">
        <w:rPr>
          <w:rFonts w:cs="Arial"/>
          <w:color w:val="000000"/>
          <w:sz w:val="20"/>
          <w:szCs w:val="20"/>
        </w:rPr>
        <w:t>Massnahmen und Mindestanforderungen</w:t>
      </w:r>
    </w:p>
    <w:p w14:paraId="6FC1C5DA" w14:textId="32471845" w:rsidR="005F0A2E" w:rsidRPr="00A74734" w:rsidRDefault="005F0A2E" w:rsidP="00563639">
      <w:pPr>
        <w:pStyle w:val="WasserverordnungArt"/>
        <w:rPr>
          <w:sz w:val="20"/>
          <w:szCs w:val="20"/>
        </w:rPr>
      </w:pPr>
      <w:r w:rsidRPr="00A74734">
        <w:rPr>
          <w:sz w:val="20"/>
          <w:szCs w:val="20"/>
        </w:rPr>
        <w:t>Art. 2</w:t>
      </w:r>
    </w:p>
    <w:p w14:paraId="5F25C0E1" w14:textId="42B12691" w:rsidR="006D1683" w:rsidRPr="00A74734" w:rsidRDefault="006D1683" w:rsidP="0003103C">
      <w:pPr>
        <w:pStyle w:val="WasserverordnungText"/>
      </w:pPr>
      <w:r w:rsidRPr="00A74734">
        <w:t xml:space="preserve">Die förderungswürdigen Massnahmen und die Mindestanforderungen sind der Tabelle in Anhang A zu </w:t>
      </w:r>
      <w:r w:rsidR="00E91E68" w:rsidRPr="00A74734">
        <w:t xml:space="preserve">dieser Ausführungsbestimmung zu </w:t>
      </w:r>
      <w:r w:rsidRPr="00A74734">
        <w:t>entnehmen</w:t>
      </w:r>
    </w:p>
    <w:p w14:paraId="6E2654A9" w14:textId="7FE5AB0A" w:rsidR="006D1683" w:rsidRPr="00A74734" w:rsidRDefault="006D1683" w:rsidP="00C323B8">
      <w:pPr>
        <w:pStyle w:val="WasserPositionsrahmenfix"/>
        <w:framePr w:h="3084" w:wrap="around" w:hAnchor="page" w:x="8790" w:y="401"/>
        <w:spacing w:before="0"/>
        <w:rPr>
          <w:sz w:val="20"/>
          <w:szCs w:val="20"/>
        </w:rPr>
      </w:pPr>
      <w:r w:rsidRPr="00A74734">
        <w:rPr>
          <w:sz w:val="20"/>
          <w:szCs w:val="20"/>
        </w:rPr>
        <w:t>Erlass der Baubewilligungs-gebühren</w:t>
      </w:r>
    </w:p>
    <w:p w14:paraId="44BEE864" w14:textId="46A9A063" w:rsidR="00B3693D" w:rsidRPr="00A74734" w:rsidRDefault="00B3693D" w:rsidP="00B3693D">
      <w:pPr>
        <w:pStyle w:val="WasserverordnungArt"/>
        <w:rPr>
          <w:sz w:val="20"/>
          <w:szCs w:val="20"/>
        </w:rPr>
      </w:pPr>
      <w:r w:rsidRPr="00A74734">
        <w:rPr>
          <w:sz w:val="20"/>
          <w:szCs w:val="20"/>
        </w:rPr>
        <w:t>Art. 3</w:t>
      </w:r>
    </w:p>
    <w:p w14:paraId="7431EE4B" w14:textId="5345705C" w:rsidR="006D1683" w:rsidRPr="00A74734" w:rsidRDefault="00483691" w:rsidP="00483691">
      <w:pPr>
        <w:pStyle w:val="WasserverordnungArt"/>
        <w:spacing w:before="0"/>
        <w:rPr>
          <w:rFonts w:eastAsiaTheme="minorHAnsi"/>
          <w:b w:val="0"/>
          <w:sz w:val="20"/>
          <w:szCs w:val="20"/>
          <w:lang w:eastAsia="en-US"/>
        </w:rPr>
      </w:pPr>
      <w:r w:rsidRPr="00483691">
        <w:rPr>
          <w:rFonts w:eastAsiaTheme="minorHAnsi"/>
          <w:b w:val="0"/>
          <w:sz w:val="20"/>
          <w:szCs w:val="20"/>
          <w:vertAlign w:val="superscript"/>
          <w:lang w:eastAsia="en-US"/>
        </w:rPr>
        <w:t>1</w:t>
      </w:r>
      <w:r>
        <w:rPr>
          <w:rFonts w:eastAsiaTheme="minorHAnsi"/>
          <w:b w:val="0"/>
          <w:sz w:val="20"/>
          <w:szCs w:val="20"/>
          <w:lang w:eastAsia="en-US"/>
        </w:rPr>
        <w:t xml:space="preserve"> </w:t>
      </w:r>
      <w:r>
        <w:rPr>
          <w:rFonts w:eastAsiaTheme="minorHAnsi"/>
          <w:b w:val="0"/>
          <w:sz w:val="20"/>
          <w:szCs w:val="20"/>
          <w:lang w:eastAsia="en-US"/>
        </w:rPr>
        <w:tab/>
      </w:r>
      <w:r w:rsidR="006D1683" w:rsidRPr="00A74734">
        <w:rPr>
          <w:rFonts w:eastAsiaTheme="minorHAnsi"/>
          <w:b w:val="0"/>
          <w:sz w:val="20"/>
          <w:szCs w:val="20"/>
          <w:lang w:eastAsia="en-US"/>
        </w:rPr>
        <w:t>Die Installation einer Photovoltaikanlage ist bewilligungs-/ meldepflichtig. Bewilligungspflichtig sind im Kanton Zürich sämtliche Photovoltaikanlagen in Kernzonen, im Geltungsbereich eines Ortsbild- oder Denkmalschutzinventars oder im Geltungs-bereich einer denkmalpflegerischen Schutzanordnung. Wo öffentliche Interessen oder Interessen Dritter betroffen sind, kann weiterhin ein Bewilligungsverfahren angeordnet werden.</w:t>
      </w:r>
    </w:p>
    <w:p w14:paraId="53D2E9F5" w14:textId="4D0C81A3" w:rsidR="006D1683" w:rsidRPr="00A74734" w:rsidRDefault="00483691" w:rsidP="006D1683">
      <w:pPr>
        <w:pStyle w:val="WasserverordnungArt"/>
        <w:rPr>
          <w:rFonts w:eastAsiaTheme="minorHAnsi"/>
          <w:b w:val="0"/>
          <w:sz w:val="20"/>
          <w:szCs w:val="20"/>
          <w:lang w:eastAsia="en-US"/>
        </w:rPr>
      </w:pPr>
      <w:r>
        <w:rPr>
          <w:rFonts w:eastAsiaTheme="minorHAnsi"/>
          <w:b w:val="0"/>
          <w:sz w:val="20"/>
          <w:szCs w:val="20"/>
          <w:vertAlign w:val="superscript"/>
          <w:lang w:eastAsia="en-US"/>
        </w:rPr>
        <w:t>2</w:t>
      </w:r>
      <w:r w:rsidR="006D1683" w:rsidRPr="00A74734">
        <w:rPr>
          <w:rFonts w:eastAsiaTheme="minorHAnsi"/>
          <w:b w:val="0"/>
          <w:sz w:val="20"/>
          <w:szCs w:val="20"/>
          <w:lang w:eastAsia="en-US"/>
        </w:rPr>
        <w:t xml:space="preserve"> </w:t>
      </w:r>
      <w:r>
        <w:rPr>
          <w:rFonts w:eastAsiaTheme="minorHAnsi"/>
          <w:b w:val="0"/>
          <w:sz w:val="20"/>
          <w:szCs w:val="20"/>
          <w:lang w:eastAsia="en-US"/>
        </w:rPr>
        <w:tab/>
      </w:r>
      <w:r w:rsidR="006D1683" w:rsidRPr="00A74734">
        <w:rPr>
          <w:rFonts w:eastAsiaTheme="minorHAnsi"/>
          <w:b w:val="0"/>
          <w:sz w:val="20"/>
          <w:szCs w:val="20"/>
          <w:lang w:eastAsia="en-US"/>
        </w:rPr>
        <w:t>Für die Installation einer bewilligungspflichtigen Photovoltaik-Anlage verlangt die Stadt Dietikon keine Baubewilligungsgebühren, sofern von der Energiekommission ein Förderbeitrag für die entsprechende Massnahme bewilligt wurde und die Massnahme auch umgesetzt wird.</w:t>
      </w:r>
    </w:p>
    <w:p w14:paraId="4AC458E5" w14:textId="77777777" w:rsidR="00E91E68" w:rsidRPr="00A74734" w:rsidRDefault="00E91E68" w:rsidP="00E91E68">
      <w:pPr>
        <w:pStyle w:val="WasserPositionsrahmenfix"/>
        <w:framePr w:h="2638" w:wrap="around" w:hAnchor="page" w:x="8787" w:y="418"/>
        <w:spacing w:before="120"/>
        <w:rPr>
          <w:sz w:val="20"/>
          <w:szCs w:val="20"/>
        </w:rPr>
      </w:pPr>
      <w:r w:rsidRPr="00A74734">
        <w:rPr>
          <w:sz w:val="20"/>
          <w:szCs w:val="20"/>
        </w:rPr>
        <w:t>Heizungsersatz und Warmwasserproduktion</w:t>
      </w:r>
    </w:p>
    <w:p w14:paraId="627A6D6D" w14:textId="68DA05FB" w:rsidR="006D1683" w:rsidRPr="00A74734" w:rsidRDefault="000D4247" w:rsidP="006D1683">
      <w:pPr>
        <w:pStyle w:val="WasserverordnungArt"/>
        <w:rPr>
          <w:sz w:val="20"/>
          <w:szCs w:val="20"/>
        </w:rPr>
      </w:pPr>
      <w:r w:rsidRPr="00A74734">
        <w:rPr>
          <w:sz w:val="20"/>
          <w:szCs w:val="20"/>
        </w:rPr>
        <w:t>Art. 4</w:t>
      </w:r>
    </w:p>
    <w:p w14:paraId="24EE531D" w14:textId="73D62EC4" w:rsidR="002D7304" w:rsidRPr="00A74734" w:rsidRDefault="002D7304" w:rsidP="0003103C">
      <w:pPr>
        <w:pStyle w:val="WasserverordnungText"/>
      </w:pPr>
      <w:r w:rsidRPr="00A74734">
        <w:rPr>
          <w:vertAlign w:val="superscript"/>
        </w:rPr>
        <w:t>1</w:t>
      </w:r>
      <w:r w:rsidRPr="00A74734">
        <w:t xml:space="preserve"> </w:t>
      </w:r>
      <w:r w:rsidR="00483691">
        <w:tab/>
      </w:r>
      <w:r w:rsidR="006D1683" w:rsidRPr="00A74734">
        <w:t>Gemäss Stadtratsbeschluss vom 12. Juni 2024 werden keine Fördergesuche für den Heizungsersatz mehr zugesichert.</w:t>
      </w:r>
    </w:p>
    <w:p w14:paraId="14F94981" w14:textId="1A03E250" w:rsidR="006D1683" w:rsidRPr="00A74734" w:rsidRDefault="00483691" w:rsidP="0003103C">
      <w:pPr>
        <w:pStyle w:val="WasserverordnungText"/>
      </w:pPr>
      <w:r>
        <w:rPr>
          <w:vertAlign w:val="superscript"/>
        </w:rPr>
        <w:t>2</w:t>
      </w:r>
      <w:r w:rsidR="006D1683" w:rsidRPr="00A74734">
        <w:t xml:space="preserve"> </w:t>
      </w:r>
      <w:r>
        <w:tab/>
      </w:r>
      <w:r w:rsidR="006D1683" w:rsidRPr="00A74734">
        <w:t>Ein fristgerecht eingereichtes und zugesichertes Fördergesuch wird ausbezahlt, sofern die Umsetzung innerhalb von fünf Jahren ab Datum der Zusicherung ausgeführt und der Bearbeitungsstelle gemeldet wird.</w:t>
      </w:r>
    </w:p>
    <w:p w14:paraId="29B7EBBA" w14:textId="77777777" w:rsidR="006D1683" w:rsidRPr="00A74734" w:rsidRDefault="006D1683" w:rsidP="00F60596">
      <w:pPr>
        <w:pStyle w:val="WasserverordnungTitelvorlage"/>
        <w:rPr>
          <w:szCs w:val="20"/>
        </w:rPr>
      </w:pPr>
      <w:bookmarkStart w:id="2" w:name="_Toc206066933"/>
      <w:r w:rsidRPr="00A74734">
        <w:rPr>
          <w:szCs w:val="20"/>
        </w:rPr>
        <w:t>Beitragsberechnungen</w:t>
      </w:r>
      <w:bookmarkEnd w:id="2"/>
    </w:p>
    <w:p w14:paraId="531F551E" w14:textId="39CDF77D" w:rsidR="00E91E68" w:rsidRPr="00A74734" w:rsidRDefault="00E91E68" w:rsidP="00E91E68">
      <w:pPr>
        <w:pStyle w:val="WasserPositionsrahmenfix"/>
        <w:framePr w:h="2675" w:wrap="around" w:hAnchor="page" w:x="8790" w:y="392"/>
        <w:spacing w:before="120"/>
        <w:rPr>
          <w:sz w:val="20"/>
          <w:szCs w:val="20"/>
        </w:rPr>
      </w:pPr>
      <w:r w:rsidRPr="00A74734">
        <w:rPr>
          <w:sz w:val="20"/>
          <w:szCs w:val="20"/>
        </w:rPr>
        <w:t>Wärmepumpen-</w:t>
      </w:r>
      <w:r w:rsidR="009268A7">
        <w:rPr>
          <w:sz w:val="20"/>
          <w:szCs w:val="20"/>
        </w:rPr>
        <w:t>Optimierung</w:t>
      </w:r>
      <w:r w:rsidRPr="00A74734">
        <w:rPr>
          <w:sz w:val="20"/>
          <w:szCs w:val="20"/>
        </w:rPr>
        <w:t xml:space="preserve"> der EKZ</w:t>
      </w:r>
    </w:p>
    <w:p w14:paraId="379F1043" w14:textId="7E5A79B6" w:rsidR="006D1683" w:rsidRPr="00A74734" w:rsidRDefault="006D1683" w:rsidP="006D1683">
      <w:pPr>
        <w:pStyle w:val="WasserverordnungArt"/>
        <w:rPr>
          <w:sz w:val="20"/>
          <w:szCs w:val="20"/>
        </w:rPr>
      </w:pPr>
      <w:r w:rsidRPr="00A74734">
        <w:rPr>
          <w:sz w:val="20"/>
          <w:szCs w:val="20"/>
        </w:rPr>
        <w:t>Art. 5</w:t>
      </w:r>
    </w:p>
    <w:p w14:paraId="57D0EA7D" w14:textId="334F12A6" w:rsidR="006D1683" w:rsidRPr="00A74734" w:rsidRDefault="006D1683" w:rsidP="0003103C">
      <w:pPr>
        <w:pStyle w:val="WasserverordnungText"/>
      </w:pPr>
      <w:r w:rsidRPr="00A74734">
        <w:t xml:space="preserve">Der Beitrag für </w:t>
      </w:r>
      <w:r w:rsidR="009268A7">
        <w:t>die Wärmepumpen-Optimierung</w:t>
      </w:r>
      <w:r w:rsidRPr="00A74734">
        <w:t xml:space="preserve"> der EKZ wird wie folgt festgelegt:</w:t>
      </w:r>
    </w:p>
    <w:p w14:paraId="04C09C93" w14:textId="60EB22D6" w:rsidR="006D1683" w:rsidRPr="00A74734" w:rsidRDefault="00483691" w:rsidP="0003103C">
      <w:pPr>
        <w:pStyle w:val="WasserverordnungText"/>
      </w:pPr>
      <w:r w:rsidRPr="00483691">
        <w:t>a)</w:t>
      </w:r>
      <w:r>
        <w:t xml:space="preserve"> </w:t>
      </w:r>
      <w:r w:rsidR="006D1683" w:rsidRPr="00A74734">
        <w:t xml:space="preserve">Jeweils 50% des Restbetrags nach Abzug der Förderung durch die EKZ, also z.B. Fr. 100 pro </w:t>
      </w:r>
      <w:r w:rsidR="009268A7">
        <w:t>Wärmepumpen-Optimierung</w:t>
      </w:r>
      <w:r w:rsidR="006D1683" w:rsidRPr="00A74734">
        <w:t xml:space="preserve"> der EKZ (Stand 2025)</w:t>
      </w:r>
    </w:p>
    <w:p w14:paraId="6EFCEC5C" w14:textId="12ECD069" w:rsidR="006D1683" w:rsidRPr="00A74734" w:rsidRDefault="00483691" w:rsidP="0003103C">
      <w:pPr>
        <w:pStyle w:val="WasserverordnungText"/>
      </w:pPr>
      <w:r>
        <w:t xml:space="preserve">b) </w:t>
      </w:r>
      <w:r w:rsidR="006D1683" w:rsidRPr="00A74734">
        <w:t>Die EKZ melden der Stadt Dietikon Anfang Jahr die von ihnen durchgeführten und geförderten Wärmepumpen</w:t>
      </w:r>
      <w:r w:rsidR="009268A7">
        <w:t>-Optimierung</w:t>
      </w:r>
      <w:r w:rsidR="006D1683" w:rsidRPr="00A74734">
        <w:t xml:space="preserve"> in der Stadt Dietikon im Vorjahr. </w:t>
      </w:r>
    </w:p>
    <w:p w14:paraId="56413677" w14:textId="299BAB4C" w:rsidR="002D7304" w:rsidRDefault="00483691" w:rsidP="0003103C">
      <w:pPr>
        <w:pStyle w:val="WasserverordnungText"/>
      </w:pPr>
      <w:r>
        <w:t xml:space="preserve">c) </w:t>
      </w:r>
      <w:r w:rsidR="006D1683" w:rsidRPr="00A74734">
        <w:t xml:space="preserve">Die Stadt Dietikon fördert max. 100 solcher </w:t>
      </w:r>
      <w:r w:rsidR="009268A7">
        <w:t>Wärmepumpen-Optimierung</w:t>
      </w:r>
      <w:r w:rsidR="006D1683" w:rsidRPr="00A74734">
        <w:t xml:space="preserve"> auf dem Stadtgebiet über 4 Jahre. Die Zahlung des Förderbeitrags erfolgt direkt an die EKZ.</w:t>
      </w:r>
    </w:p>
    <w:p w14:paraId="70A9C476" w14:textId="77777777" w:rsidR="00BD7189" w:rsidRDefault="00BD7189" w:rsidP="0003103C">
      <w:pPr>
        <w:pStyle w:val="WasserverordnungText"/>
        <w:sectPr w:rsidR="00BD7189" w:rsidSect="00466D02">
          <w:headerReference w:type="even" r:id="rId13"/>
          <w:headerReference w:type="default" r:id="rId14"/>
          <w:footerReference w:type="even" r:id="rId15"/>
          <w:footerReference w:type="default" r:id="rId16"/>
          <w:headerReference w:type="first" r:id="rId17"/>
          <w:footerReference w:type="first" r:id="rId18"/>
          <w:type w:val="oddPage"/>
          <w:pgSz w:w="11906" w:h="16838" w:code="9"/>
          <w:pgMar w:top="2268" w:right="1416" w:bottom="1134" w:left="1418" w:header="850" w:footer="850" w:gutter="0"/>
          <w:cols w:space="708"/>
          <w:titlePg/>
          <w:docGrid w:linePitch="360"/>
        </w:sectPr>
      </w:pPr>
    </w:p>
    <w:p w14:paraId="7E31F2E2" w14:textId="77777777" w:rsidR="00BD7189" w:rsidRPr="00A74734" w:rsidRDefault="00BD7189" w:rsidP="0003103C">
      <w:pPr>
        <w:pStyle w:val="WasserverordnungText"/>
      </w:pPr>
    </w:p>
    <w:p w14:paraId="1520AA45" w14:textId="77777777" w:rsidR="00F60596" w:rsidRPr="00A74734" w:rsidRDefault="00F60596" w:rsidP="00C323B8">
      <w:pPr>
        <w:pStyle w:val="WasserPositionsrahmenfix"/>
        <w:framePr w:h="4620" w:wrap="around" w:hAnchor="page" w:x="857" w:y="219"/>
        <w:spacing w:before="120"/>
        <w:rPr>
          <w:sz w:val="20"/>
          <w:szCs w:val="20"/>
        </w:rPr>
      </w:pPr>
      <w:r w:rsidRPr="00A74734">
        <w:rPr>
          <w:sz w:val="20"/>
          <w:szCs w:val="20"/>
        </w:rPr>
        <w:t>Thermische Speicher zur Erhöhung der Effizienz von Wärmepumpen</w:t>
      </w:r>
    </w:p>
    <w:p w14:paraId="502F358F" w14:textId="327F100F" w:rsidR="002956D2" w:rsidRPr="00A74734" w:rsidRDefault="002956D2" w:rsidP="00BD7189">
      <w:pPr>
        <w:pStyle w:val="WasserverordnungArt"/>
        <w:tabs>
          <w:tab w:val="clear" w:pos="426"/>
        </w:tabs>
        <w:rPr>
          <w:sz w:val="20"/>
          <w:szCs w:val="20"/>
        </w:rPr>
      </w:pPr>
      <w:r w:rsidRPr="00A74734">
        <w:rPr>
          <w:sz w:val="20"/>
          <w:szCs w:val="20"/>
        </w:rPr>
        <w:t xml:space="preserve">Art. </w:t>
      </w:r>
      <w:r w:rsidR="006B244D" w:rsidRPr="00A74734">
        <w:rPr>
          <w:sz w:val="20"/>
          <w:szCs w:val="20"/>
        </w:rPr>
        <w:t>6</w:t>
      </w:r>
    </w:p>
    <w:p w14:paraId="0878A210" w14:textId="0CF3AF79" w:rsidR="00F60596" w:rsidRPr="00A74734" w:rsidRDefault="00483691" w:rsidP="0003103C">
      <w:pPr>
        <w:pStyle w:val="WasserverordnungText"/>
      </w:pPr>
      <w:r w:rsidRPr="00483691">
        <w:rPr>
          <w:vertAlign w:val="superscript"/>
        </w:rPr>
        <w:t>1</w:t>
      </w:r>
      <w:r>
        <w:t xml:space="preserve"> </w:t>
      </w:r>
      <w:r>
        <w:tab/>
      </w:r>
      <w:r w:rsidR="00F60596" w:rsidRPr="00A74734">
        <w:t>Der Beitrag für thermische Speicher zur Erhöhung der Effizienz von Wärmepumpen oder als Heizungsersatz wird wie folgt festgelegt:</w:t>
      </w:r>
    </w:p>
    <w:p w14:paraId="16EDE222" w14:textId="77777777" w:rsidR="00F60596" w:rsidRPr="00A74734" w:rsidRDefault="00F60596" w:rsidP="0003103C">
      <w:pPr>
        <w:pStyle w:val="WasserverordnungText"/>
      </w:pPr>
      <w:r w:rsidRPr="00A74734">
        <w:t>Pauschal Fr. 2'000 für EFH</w:t>
      </w:r>
    </w:p>
    <w:p w14:paraId="3F08ED2C" w14:textId="77777777" w:rsidR="00F60596" w:rsidRPr="00A74734" w:rsidRDefault="00F60596" w:rsidP="0003103C">
      <w:pPr>
        <w:pStyle w:val="WasserverordnungText"/>
      </w:pPr>
      <w:r w:rsidRPr="00A74734">
        <w:t>Pauschal Fr. 5'000 für MFH und Gewerbe</w:t>
      </w:r>
    </w:p>
    <w:p w14:paraId="399F0D9D" w14:textId="195AF653" w:rsidR="00F60596" w:rsidRPr="00A74734" w:rsidRDefault="00F60596" w:rsidP="0003103C">
      <w:pPr>
        <w:pStyle w:val="WasserverordnungText"/>
        <w:numPr>
          <w:ilvl w:val="0"/>
          <w:numId w:val="29"/>
        </w:numPr>
      </w:pPr>
      <w:r w:rsidRPr="00A74734">
        <w:t>Konventionelle Pufferspeicher für eine Wärmepumpe werden nicht gefördert. Die Förderung ist ausgerichtet auf innovative, technologisch und ökologisch sinnvolle Lösungen, die einen effizienteren Betrieb einer Wärmepumpe erlauben, aber aktuell noch mit Mehrkosten verbunden sind, z.B.:</w:t>
      </w:r>
    </w:p>
    <w:p w14:paraId="7A23BE39" w14:textId="77777777" w:rsidR="00BD7189" w:rsidRDefault="00BD7189" w:rsidP="0003103C">
      <w:pPr>
        <w:pStyle w:val="WasserverordnungText"/>
      </w:pPr>
      <w:r w:rsidRPr="00BD7189">
        <w:t>-</w:t>
      </w:r>
      <w:r>
        <w:t xml:space="preserve"> </w:t>
      </w:r>
      <w:r w:rsidR="00F60596" w:rsidRPr="00A74734">
        <w:t>Installation eines Eisspeichers in Kombination mit einer Wärmepumpe</w:t>
      </w:r>
    </w:p>
    <w:p w14:paraId="5BC55B5A" w14:textId="3FF04505" w:rsidR="00BD7189" w:rsidRDefault="00BD7189" w:rsidP="0003103C">
      <w:pPr>
        <w:pStyle w:val="WasserverordnungText"/>
      </w:pPr>
      <w:r>
        <w:t xml:space="preserve">- </w:t>
      </w:r>
      <w:r w:rsidR="00F60596" w:rsidRPr="00A74734">
        <w:t>Installation eines thermischen Solarspeichers zur Heizungsunterstützung oder als Heizungsersatz</w:t>
      </w:r>
    </w:p>
    <w:p w14:paraId="029E071B" w14:textId="082ED5AE" w:rsidR="00F60596" w:rsidRPr="00A74734" w:rsidRDefault="00BD7189" w:rsidP="0003103C">
      <w:pPr>
        <w:pStyle w:val="WasserverordnungText"/>
      </w:pPr>
      <w:r>
        <w:t xml:space="preserve">- </w:t>
      </w:r>
      <w:r w:rsidR="00F60596" w:rsidRPr="00A74734">
        <w:t>Installation einer Sandbatterie oder eines thermochemischen Speichers, z.B. mit Natronlauge, in Kombination mit einer Wärmepumpe</w:t>
      </w:r>
    </w:p>
    <w:p w14:paraId="03834917" w14:textId="01F40D51" w:rsidR="00F60596" w:rsidRPr="00A74734" w:rsidRDefault="00483691" w:rsidP="0003103C">
      <w:pPr>
        <w:pStyle w:val="WasserverordnungText"/>
      </w:pPr>
      <w:r w:rsidRPr="00483691">
        <w:rPr>
          <w:vertAlign w:val="superscript"/>
        </w:rPr>
        <w:t>3</w:t>
      </w:r>
      <w:r>
        <w:t xml:space="preserve"> </w:t>
      </w:r>
      <w:r>
        <w:tab/>
      </w:r>
      <w:r w:rsidR="00F60596" w:rsidRPr="00A74734">
        <w:t>Die Stadt Dietikon fördert insgesamt max. fünf solcher Speicher, d.h. es sind höchstens Fr. 10'000</w:t>
      </w:r>
      <w:r>
        <w:t>.00</w:t>
      </w:r>
      <w:r w:rsidR="00F60596" w:rsidRPr="00A74734">
        <w:t xml:space="preserve"> für derartige Massnahmen reserviert.</w:t>
      </w:r>
    </w:p>
    <w:p w14:paraId="0DC4DAAB" w14:textId="026C412A" w:rsidR="00B776A3" w:rsidRPr="00A74734" w:rsidRDefault="00B776A3" w:rsidP="00B776A3">
      <w:pPr>
        <w:pStyle w:val="WasserverordnungArt"/>
        <w:rPr>
          <w:sz w:val="20"/>
          <w:szCs w:val="20"/>
        </w:rPr>
      </w:pPr>
      <w:r w:rsidRPr="00A74734">
        <w:rPr>
          <w:sz w:val="20"/>
          <w:szCs w:val="20"/>
        </w:rPr>
        <w:t xml:space="preserve">Art. </w:t>
      </w:r>
      <w:r w:rsidR="00F546C1" w:rsidRPr="00A74734">
        <w:rPr>
          <w:sz w:val="20"/>
          <w:szCs w:val="20"/>
        </w:rPr>
        <w:t>7</w:t>
      </w:r>
    </w:p>
    <w:p w14:paraId="67F7B1FE" w14:textId="77777777" w:rsidR="00F60596" w:rsidRPr="00A74734" w:rsidRDefault="00F60596" w:rsidP="00C323B8">
      <w:pPr>
        <w:pStyle w:val="WasserPositionsrahmenfix"/>
        <w:framePr w:h="2338" w:wrap="around" w:hAnchor="page" w:x="857" w:y="19"/>
        <w:spacing w:before="0"/>
        <w:rPr>
          <w:sz w:val="20"/>
          <w:szCs w:val="20"/>
        </w:rPr>
      </w:pPr>
      <w:r w:rsidRPr="00A74734">
        <w:rPr>
          <w:sz w:val="20"/>
          <w:szCs w:val="20"/>
        </w:rPr>
        <w:t>Wasserstoff-Speicher zur saisonalen Stromspeicherung in Kombination mit einer Wärmepumpe</w:t>
      </w:r>
    </w:p>
    <w:p w14:paraId="2812FE7E" w14:textId="4EC65D7B" w:rsidR="00F60596" w:rsidRPr="00A74734" w:rsidRDefault="00483691" w:rsidP="0003103C">
      <w:pPr>
        <w:pStyle w:val="WasserverordnungText"/>
      </w:pPr>
      <w:r w:rsidRPr="00483691">
        <w:rPr>
          <w:vertAlign w:val="superscript"/>
        </w:rPr>
        <w:t>1</w:t>
      </w:r>
      <w:r>
        <w:t xml:space="preserve"> </w:t>
      </w:r>
      <w:r>
        <w:tab/>
      </w:r>
      <w:r w:rsidR="00F60596" w:rsidRPr="00A74734">
        <w:t>Der Beitrag für Wasserstoff-Speicher zur saisonalen Stromspeicherung in Kombination mit einer Wärmepumpe wird wie folgt festgelegt:</w:t>
      </w:r>
    </w:p>
    <w:p w14:paraId="7BBA0235" w14:textId="77777777" w:rsidR="00F60596" w:rsidRPr="00A74734" w:rsidRDefault="00F60596" w:rsidP="0003103C">
      <w:pPr>
        <w:pStyle w:val="WasserverordnungText"/>
      </w:pPr>
      <w:r w:rsidRPr="00A74734">
        <w:t>Pauschal Fr. 2'000 für EFH</w:t>
      </w:r>
    </w:p>
    <w:p w14:paraId="29F3B4AD" w14:textId="77777777" w:rsidR="00F60596" w:rsidRPr="00A74734" w:rsidRDefault="00F60596" w:rsidP="0003103C">
      <w:pPr>
        <w:pStyle w:val="WasserverordnungText"/>
      </w:pPr>
      <w:r w:rsidRPr="00A74734">
        <w:t>Pauschal Fr. 5'000 für MFH und Gewerbe</w:t>
      </w:r>
    </w:p>
    <w:p w14:paraId="5CE12D07" w14:textId="0F107BC2" w:rsidR="00F60596" w:rsidRPr="00A74734" w:rsidRDefault="00483691" w:rsidP="0003103C">
      <w:pPr>
        <w:pStyle w:val="WasserverordnungText"/>
      </w:pPr>
      <w:r w:rsidRPr="00483691">
        <w:rPr>
          <w:vertAlign w:val="superscript"/>
        </w:rPr>
        <w:t>2</w:t>
      </w:r>
      <w:r>
        <w:t xml:space="preserve"> </w:t>
      </w:r>
      <w:r>
        <w:tab/>
      </w:r>
      <w:r w:rsidR="00F60596" w:rsidRPr="00A74734">
        <w:t>Der aus dem gespeicherten Wasserstoff mittels Brennstoffzelle erzeugte Strom wird hauptsächlich für den Betrieb einer Wärmepumpe eingesetzt.</w:t>
      </w:r>
    </w:p>
    <w:p w14:paraId="758691DC" w14:textId="06687A5A" w:rsidR="00B776A3" w:rsidRPr="00A74734" w:rsidRDefault="00483691" w:rsidP="0003103C">
      <w:pPr>
        <w:pStyle w:val="WasserverordnungText"/>
      </w:pPr>
      <w:r w:rsidRPr="00483691">
        <w:rPr>
          <w:vertAlign w:val="superscript"/>
        </w:rPr>
        <w:t>3</w:t>
      </w:r>
      <w:r>
        <w:t xml:space="preserve"> </w:t>
      </w:r>
      <w:r>
        <w:tab/>
      </w:r>
      <w:r w:rsidR="00F60596" w:rsidRPr="00A74734">
        <w:t>Die Stadt Dietikon fördert die Installation solcher Speicher mit insgesamt max. Fr. 10'000</w:t>
      </w:r>
      <w:r>
        <w:t>.00</w:t>
      </w:r>
      <w:r w:rsidR="00F60596" w:rsidRPr="00A74734">
        <w:t xml:space="preserve"> (2-5 Anlagen).</w:t>
      </w:r>
    </w:p>
    <w:p w14:paraId="5B72698B" w14:textId="130AB0F4" w:rsidR="00F60596" w:rsidRPr="00A74734" w:rsidRDefault="00F60596" w:rsidP="00F60596">
      <w:pPr>
        <w:pStyle w:val="WasserverordnungArt"/>
        <w:rPr>
          <w:sz w:val="20"/>
          <w:szCs w:val="20"/>
        </w:rPr>
      </w:pPr>
      <w:r w:rsidRPr="00A74734">
        <w:rPr>
          <w:sz w:val="20"/>
          <w:szCs w:val="20"/>
        </w:rPr>
        <w:t>Art. 8</w:t>
      </w:r>
    </w:p>
    <w:p w14:paraId="4F47E04C" w14:textId="134F3330" w:rsidR="00F60596" w:rsidRPr="00A74734" w:rsidRDefault="00F60596" w:rsidP="00483691">
      <w:pPr>
        <w:pStyle w:val="WasserPositionsrahmenfix"/>
        <w:framePr w:h="3068" w:wrap="around" w:hAnchor="page" w:x="857" w:y="18"/>
        <w:spacing w:before="0"/>
        <w:rPr>
          <w:sz w:val="20"/>
          <w:szCs w:val="20"/>
        </w:rPr>
      </w:pPr>
      <w:r w:rsidRPr="00A74734">
        <w:rPr>
          <w:sz w:val="20"/>
          <w:szCs w:val="20"/>
        </w:rPr>
        <w:t xml:space="preserve">Verbrauchsdatenbasiertes Gebäudetechnik-Monitoring </w:t>
      </w:r>
    </w:p>
    <w:p w14:paraId="0E45E3B5" w14:textId="712A7D00" w:rsidR="00F60596" w:rsidRPr="00A74734" w:rsidRDefault="00483691" w:rsidP="0003103C">
      <w:pPr>
        <w:pStyle w:val="WasserverordnungText"/>
      </w:pPr>
      <w:r w:rsidRPr="00483691">
        <w:rPr>
          <w:vertAlign w:val="superscript"/>
        </w:rPr>
        <w:t>1</w:t>
      </w:r>
      <w:r>
        <w:t xml:space="preserve"> </w:t>
      </w:r>
      <w:r>
        <w:tab/>
      </w:r>
      <w:r w:rsidR="00F60596" w:rsidRPr="00A74734">
        <w:t>Der Beitrag für ein verbrauchsdatenbasiertes Gebäudetechnik-Monitoring wird wie folgt festgelegt:</w:t>
      </w:r>
    </w:p>
    <w:p w14:paraId="2A3D43F0" w14:textId="77777777" w:rsidR="00F60596" w:rsidRPr="00A74734" w:rsidRDefault="00F60596" w:rsidP="0003103C">
      <w:pPr>
        <w:pStyle w:val="WasserverordnungText"/>
      </w:pPr>
      <w:r w:rsidRPr="00A74734">
        <w:t>Der Förderbeitrag der Stadt Dietikon beträgt 10% der Investitionskosten und max. Fr. 1'000 pro Gebäude bzw. Heizungsanlage.</w:t>
      </w:r>
    </w:p>
    <w:p w14:paraId="19ABA563" w14:textId="060A4C95" w:rsidR="00F60596" w:rsidRPr="00A74734" w:rsidRDefault="00483691" w:rsidP="0003103C">
      <w:pPr>
        <w:pStyle w:val="WasserverordnungText"/>
      </w:pPr>
      <w:r w:rsidRPr="00483691">
        <w:rPr>
          <w:vertAlign w:val="superscript"/>
        </w:rPr>
        <w:t>2</w:t>
      </w:r>
      <w:r>
        <w:t xml:space="preserve"> </w:t>
      </w:r>
      <w:r>
        <w:tab/>
      </w:r>
      <w:r w:rsidR="00F60596" w:rsidRPr="00A74734">
        <w:t xml:space="preserve">Eine Förderung für eine verbrauchsdatenbasiertes Gebäudetechnik-Monitoring ist nur einmal alle 10 Jahre und nur in </w:t>
      </w:r>
      <w:proofErr w:type="spellStart"/>
      <w:r w:rsidR="00F60596" w:rsidRPr="00A74734">
        <w:t>Bestandesbauten</w:t>
      </w:r>
      <w:proofErr w:type="spellEnd"/>
      <w:r w:rsidR="00F60596" w:rsidRPr="00A74734">
        <w:t xml:space="preserve"> möglich.</w:t>
      </w:r>
    </w:p>
    <w:p w14:paraId="68F475B8" w14:textId="5428B30A" w:rsidR="00F60596" w:rsidRPr="00A74734" w:rsidRDefault="00483691" w:rsidP="0003103C">
      <w:pPr>
        <w:pStyle w:val="WasserverordnungText"/>
      </w:pPr>
      <w:r w:rsidRPr="00483691">
        <w:rPr>
          <w:vertAlign w:val="superscript"/>
        </w:rPr>
        <w:t>3</w:t>
      </w:r>
      <w:r>
        <w:t xml:space="preserve"> </w:t>
      </w:r>
      <w:r>
        <w:tab/>
      </w:r>
      <w:r w:rsidR="00F60596" w:rsidRPr="00A74734">
        <w:t>Das gewählte Gebäudetechnik-Monitoring erfasst reale Verbrauchsdaten, wertet diese aus und meldet Störungen bzw. ungewöhnliche Veränderungen des Energieverbrauchs, die eine Reaktion erfordern und/oder optimiert den Energieverbrauch aufgrund der realen Verbrauchsdaten.</w:t>
      </w:r>
    </w:p>
    <w:p w14:paraId="7223BF5B" w14:textId="468F8F40" w:rsidR="00F60596" w:rsidRDefault="00F60596" w:rsidP="0003103C">
      <w:pPr>
        <w:pStyle w:val="WasserverordnungText"/>
        <w:numPr>
          <w:ilvl w:val="0"/>
          <w:numId w:val="29"/>
        </w:numPr>
      </w:pPr>
      <w:r w:rsidRPr="00A74734">
        <w:t>Die Stadt Dietikon fördert verbrauchsbasierte Gebäudetechnik-Monitorings mit maximal einer totalen Fördersumme von Fr. 20'000</w:t>
      </w:r>
      <w:r w:rsidR="0003103C">
        <w:t>.00</w:t>
      </w:r>
      <w:r w:rsidRPr="00A74734">
        <w:t xml:space="preserve"> über 4 Jahre</w:t>
      </w:r>
      <w:r w:rsidR="0003103C">
        <w:t>.</w:t>
      </w:r>
    </w:p>
    <w:p w14:paraId="321E064D" w14:textId="77777777" w:rsidR="0003103C" w:rsidRDefault="0003103C" w:rsidP="0003103C">
      <w:pPr>
        <w:pStyle w:val="WasserverordnungText"/>
        <w:sectPr w:rsidR="0003103C" w:rsidSect="00BD7189">
          <w:pgSz w:w="11906" w:h="16838" w:code="9"/>
          <w:pgMar w:top="2268" w:right="1416" w:bottom="1134" w:left="1418" w:header="850" w:footer="850" w:gutter="0"/>
          <w:cols w:space="708"/>
          <w:titlePg/>
          <w:docGrid w:linePitch="360"/>
        </w:sectPr>
      </w:pPr>
    </w:p>
    <w:p w14:paraId="583CF50C" w14:textId="77777777" w:rsidR="0003103C" w:rsidRPr="00A74734" w:rsidRDefault="0003103C" w:rsidP="0003103C">
      <w:pPr>
        <w:pStyle w:val="WasserverordnungText"/>
      </w:pPr>
    </w:p>
    <w:p w14:paraId="4913C454" w14:textId="5F596B47" w:rsidR="00F60596" w:rsidRPr="00A74734" w:rsidRDefault="00F60596" w:rsidP="00C323B8">
      <w:pPr>
        <w:pStyle w:val="WasserPositionsrahmenfix"/>
        <w:framePr w:h="5828" w:wrap="around" w:hAnchor="page" w:x="8797" w:y="369"/>
        <w:spacing w:before="0"/>
        <w:rPr>
          <w:sz w:val="20"/>
          <w:szCs w:val="20"/>
        </w:rPr>
      </w:pPr>
      <w:r w:rsidRPr="00A74734">
        <w:rPr>
          <w:rFonts w:cs="Arial"/>
          <w:color w:val="000000"/>
          <w:sz w:val="20"/>
          <w:szCs w:val="20"/>
        </w:rPr>
        <w:t>Photovoltaikanlagen</w:t>
      </w:r>
    </w:p>
    <w:p w14:paraId="16E7AB03" w14:textId="0004ABE5" w:rsidR="00F60596" w:rsidRPr="00A74734" w:rsidRDefault="00F60596" w:rsidP="00F60596">
      <w:pPr>
        <w:pStyle w:val="WasserverordnungArt"/>
        <w:rPr>
          <w:sz w:val="20"/>
          <w:szCs w:val="20"/>
        </w:rPr>
      </w:pPr>
      <w:r w:rsidRPr="00A74734">
        <w:rPr>
          <w:sz w:val="20"/>
          <w:szCs w:val="20"/>
        </w:rPr>
        <w:t>Art. 9</w:t>
      </w:r>
    </w:p>
    <w:p w14:paraId="25E7596A" w14:textId="2B0966AA" w:rsidR="00F60596" w:rsidRPr="00A74734" w:rsidRDefault="008233BE" w:rsidP="0003103C">
      <w:pPr>
        <w:pStyle w:val="WasserverordnungText"/>
      </w:pPr>
      <w:r w:rsidRPr="008233BE">
        <w:rPr>
          <w:vertAlign w:val="superscript"/>
        </w:rPr>
        <w:t>1</w:t>
      </w:r>
      <w:r>
        <w:t xml:space="preserve"> </w:t>
      </w:r>
      <w:r>
        <w:tab/>
      </w:r>
      <w:r w:rsidR="00F60596" w:rsidRPr="00A74734">
        <w:t>Der Beitrag für Photovoltaikanlagen zur Stromerzeugung wird wie folgt festgelegt:</w:t>
      </w:r>
    </w:p>
    <w:p w14:paraId="375DF8FF" w14:textId="77777777" w:rsidR="00F60596" w:rsidRPr="00A74734" w:rsidRDefault="00F60596" w:rsidP="0003103C">
      <w:pPr>
        <w:pStyle w:val="WasserverordnungText"/>
      </w:pPr>
      <w:r w:rsidRPr="00A74734">
        <w:t>Pauschal Fr. 500 für Anlagen auf EFH ab 1 kWp</w:t>
      </w:r>
    </w:p>
    <w:p w14:paraId="2B261F09" w14:textId="77777777" w:rsidR="00F60596" w:rsidRPr="00A74734" w:rsidRDefault="00F60596" w:rsidP="0003103C">
      <w:pPr>
        <w:pStyle w:val="WasserverordnungText"/>
      </w:pPr>
      <w:r w:rsidRPr="00A74734">
        <w:t>Pauschal Fr. 1'500. für Anlagen auf EFH / MFH / Gewerbebauten ab 5 kWp</w:t>
      </w:r>
    </w:p>
    <w:p w14:paraId="70817249" w14:textId="62F538B5" w:rsidR="00F60596" w:rsidRPr="00A74734" w:rsidRDefault="00F60596" w:rsidP="0003103C">
      <w:pPr>
        <w:pStyle w:val="WasserverordnungText"/>
      </w:pPr>
      <w:r w:rsidRPr="00A74734">
        <w:t xml:space="preserve">Pauschal Fr. 3'000 für Anlagen auf MFH/Gewerbebauten ab </w:t>
      </w:r>
      <w:r w:rsidR="00C323B8">
        <w:t>3</w:t>
      </w:r>
      <w:r w:rsidRPr="00A74734">
        <w:t>0 kWp</w:t>
      </w:r>
    </w:p>
    <w:p w14:paraId="2DDD4FAE" w14:textId="77777777" w:rsidR="00F60596" w:rsidRPr="00A74734" w:rsidRDefault="00F60596" w:rsidP="0003103C">
      <w:pPr>
        <w:pStyle w:val="WasserverordnungText"/>
      </w:pPr>
      <w:r w:rsidRPr="00A74734">
        <w:t>EFH: Ein- und Zweifamilienhäuser</w:t>
      </w:r>
    </w:p>
    <w:p w14:paraId="1E4681C8" w14:textId="77777777" w:rsidR="00F60596" w:rsidRPr="00A74734" w:rsidRDefault="00F60596" w:rsidP="0003103C">
      <w:pPr>
        <w:pStyle w:val="WasserverordnungText"/>
      </w:pPr>
      <w:r w:rsidRPr="00A74734">
        <w:t>MFH: Mehrfamilienhäuser</w:t>
      </w:r>
    </w:p>
    <w:p w14:paraId="11ED98A5" w14:textId="4874F881" w:rsidR="00F60596" w:rsidRPr="00A74734" w:rsidRDefault="008233BE" w:rsidP="0003103C">
      <w:pPr>
        <w:pStyle w:val="WasserverordnungText"/>
      </w:pPr>
      <w:r w:rsidRPr="008233BE">
        <w:rPr>
          <w:vertAlign w:val="superscript"/>
        </w:rPr>
        <w:t>2</w:t>
      </w:r>
      <w:r>
        <w:t xml:space="preserve"> </w:t>
      </w:r>
      <w:r>
        <w:tab/>
      </w:r>
      <w:r w:rsidR="00F60596" w:rsidRPr="00A74734">
        <w:t>Die Installation von Photovoltaikanlagen auf Neubauten wird nicht gefördert.</w:t>
      </w:r>
    </w:p>
    <w:p w14:paraId="6305B440" w14:textId="74C9D718" w:rsidR="00F60596" w:rsidRPr="00A74734" w:rsidRDefault="008233BE" w:rsidP="0003103C">
      <w:pPr>
        <w:pStyle w:val="WasserverordnungText"/>
      </w:pPr>
      <w:r w:rsidRPr="008233BE">
        <w:rPr>
          <w:vertAlign w:val="superscript"/>
        </w:rPr>
        <w:t>3</w:t>
      </w:r>
      <w:r>
        <w:t xml:space="preserve"> </w:t>
      </w:r>
      <w:r>
        <w:tab/>
      </w:r>
      <w:r w:rsidR="00F60596" w:rsidRPr="00A74734">
        <w:t>Wenn dies angezeigt erscheint, kann die Energiekommission die Förderbeiträge an Massnahmen knüpfen, welche einen hohen Eigenverbrauchsgrad oder die Priorität winterlicher Stromerzeugung sicherstellen, zum Beispiel:</w:t>
      </w:r>
    </w:p>
    <w:p w14:paraId="6CE0F1EF" w14:textId="77777777" w:rsidR="00F60596" w:rsidRPr="00A74734" w:rsidRDefault="00F60596" w:rsidP="0003103C">
      <w:pPr>
        <w:pStyle w:val="WasserverordnungText"/>
      </w:pPr>
      <w:r w:rsidRPr="00A74734">
        <w:t>Bei EFH Speichereinrichtungen, eine Kombination mit einer Wärmepumpenheizung oder einer elektrischen Warmwassererzeugung mit Prioritätsschaltung;</w:t>
      </w:r>
    </w:p>
    <w:p w14:paraId="0CAE533E" w14:textId="77777777" w:rsidR="00F60596" w:rsidRPr="00A74734" w:rsidRDefault="00F60596" w:rsidP="0003103C">
      <w:pPr>
        <w:pStyle w:val="WasserverordnungText"/>
      </w:pPr>
      <w:r w:rsidRPr="00A74734">
        <w:t xml:space="preserve">Bei MFH die Bildung von Eigenverbrauchsgemeinschaften, (Praxismodell EKZ, </w:t>
      </w:r>
      <w:proofErr w:type="spellStart"/>
      <w:r w:rsidRPr="00A74734">
        <w:t>vZEV</w:t>
      </w:r>
      <w:proofErr w:type="spellEnd"/>
      <w:r w:rsidRPr="00A74734">
        <w:t>/ZEV) oder die Massnahmen, welche bei den EFH beschrieben wurden;</w:t>
      </w:r>
    </w:p>
    <w:p w14:paraId="16BC16EA" w14:textId="77777777" w:rsidR="00F60596" w:rsidRPr="00A74734" w:rsidRDefault="00F60596" w:rsidP="0003103C">
      <w:pPr>
        <w:pStyle w:val="WasserverordnungText"/>
      </w:pPr>
      <w:r w:rsidRPr="00A74734">
        <w:t>Bei Gewerbebauten ein tägliches Lastprofil, welches zeigt, dass ein grosser Teil der jeweiligen Stromproduktion zeitgleich verbraucht werden kann.</w:t>
      </w:r>
    </w:p>
    <w:p w14:paraId="0965149B" w14:textId="0372F352" w:rsidR="00F60596" w:rsidRPr="00A74734" w:rsidRDefault="00F60596" w:rsidP="0003103C">
      <w:pPr>
        <w:pStyle w:val="WasserverordnungText"/>
      </w:pPr>
      <w:r w:rsidRPr="00A74734">
        <w:t>Bei allen Gebäudetypen Anlagen fassadenintegrierte Anlagen.</w:t>
      </w:r>
    </w:p>
    <w:p w14:paraId="20164568" w14:textId="79677D31" w:rsidR="00F60596" w:rsidRPr="00A74734" w:rsidRDefault="00F60596" w:rsidP="0003103C">
      <w:pPr>
        <w:pStyle w:val="WasserPositionsrahmenfix"/>
        <w:framePr w:h="2844" w:wrap="around" w:hAnchor="page" w:x="8787" w:y="279"/>
        <w:spacing w:before="120"/>
        <w:rPr>
          <w:sz w:val="20"/>
          <w:szCs w:val="20"/>
        </w:rPr>
      </w:pPr>
      <w:r w:rsidRPr="00A74734">
        <w:rPr>
          <w:rFonts w:cs="Arial"/>
          <w:color w:val="000000"/>
          <w:sz w:val="20"/>
          <w:szCs w:val="20"/>
        </w:rPr>
        <w:t>Photovoltaikanlagen Neigungswinkelbonus</w:t>
      </w:r>
    </w:p>
    <w:p w14:paraId="4968082E" w14:textId="68C5AFE4" w:rsidR="00F60596" w:rsidRPr="00A74734" w:rsidRDefault="00F60596" w:rsidP="00F60596">
      <w:pPr>
        <w:pStyle w:val="WasserverordnungArt"/>
        <w:rPr>
          <w:sz w:val="20"/>
          <w:szCs w:val="20"/>
        </w:rPr>
      </w:pPr>
      <w:r w:rsidRPr="00A74734">
        <w:rPr>
          <w:sz w:val="20"/>
          <w:szCs w:val="20"/>
        </w:rPr>
        <w:t>Art. 10</w:t>
      </w:r>
    </w:p>
    <w:p w14:paraId="5520174A" w14:textId="1A1E8D3A" w:rsidR="00F60596" w:rsidRPr="00A74734" w:rsidRDefault="008233BE" w:rsidP="0003103C">
      <w:pPr>
        <w:pStyle w:val="WasserverordnungText"/>
      </w:pPr>
      <w:r w:rsidRPr="008233BE">
        <w:rPr>
          <w:vertAlign w:val="superscript"/>
        </w:rPr>
        <w:t xml:space="preserve">1 </w:t>
      </w:r>
      <w:r>
        <w:tab/>
      </w:r>
      <w:r w:rsidR="00F60596" w:rsidRPr="00A74734">
        <w:t xml:space="preserve">Der </w:t>
      </w:r>
      <w:r w:rsidR="00007E9B">
        <w:t xml:space="preserve">zusätzliche </w:t>
      </w:r>
      <w:r w:rsidR="00F60596" w:rsidRPr="00A74734">
        <w:t xml:space="preserve">Beitrag für Photovoltaik-Anlagen mit einem Neigungswinkel von 75° und mehr beträgt 50% der Pauschale für eine konventionelle Anlage mit derselben installierten Leistung. </w:t>
      </w:r>
    </w:p>
    <w:p w14:paraId="370EAC52" w14:textId="70C0133B" w:rsidR="00F60596" w:rsidRPr="00A74734" w:rsidRDefault="008233BE" w:rsidP="0003103C">
      <w:pPr>
        <w:pStyle w:val="WasserverordnungText"/>
      </w:pPr>
      <w:r w:rsidRPr="008233BE">
        <w:rPr>
          <w:vertAlign w:val="superscript"/>
        </w:rPr>
        <w:t>2</w:t>
      </w:r>
      <w:r>
        <w:t xml:space="preserve"> </w:t>
      </w:r>
      <w:r>
        <w:tab/>
      </w:r>
      <w:bookmarkStart w:id="4" w:name="_Hlk208902488"/>
      <w:r w:rsidR="00F60596" w:rsidRPr="00A74734">
        <w:t xml:space="preserve">Dieser Bonus wird zusätzlich zum Förderbeitrag für PV-Anlagen gemäss Art. 9 ausgerichtet. </w:t>
      </w:r>
      <w:bookmarkEnd w:id="4"/>
      <w:r w:rsidR="00F60596" w:rsidRPr="00A74734">
        <w:t xml:space="preserve">Bedingung ist, dass die Anlage ebenfalls den Neigungswinkelbonus des Bundes erhält (Gesuch an </w:t>
      </w:r>
      <w:proofErr w:type="spellStart"/>
      <w:r w:rsidR="00F60596" w:rsidRPr="00A74734">
        <w:t>Pronovo</w:t>
      </w:r>
      <w:proofErr w:type="spellEnd"/>
      <w:r w:rsidR="00F60596" w:rsidRPr="00A74734">
        <w:t xml:space="preserve"> ist beizulegen).</w:t>
      </w:r>
    </w:p>
    <w:p w14:paraId="0C777660" w14:textId="77777777" w:rsidR="0003103C" w:rsidRDefault="0003103C" w:rsidP="0003103C">
      <w:pPr>
        <w:pStyle w:val="WasserverordnungText"/>
        <w:sectPr w:rsidR="0003103C" w:rsidSect="00BD7189">
          <w:pgSz w:w="11906" w:h="16838" w:code="9"/>
          <w:pgMar w:top="2268" w:right="1416" w:bottom="1134" w:left="1418" w:header="850" w:footer="850" w:gutter="0"/>
          <w:cols w:space="708"/>
          <w:titlePg/>
          <w:docGrid w:linePitch="360"/>
        </w:sectPr>
      </w:pPr>
    </w:p>
    <w:p w14:paraId="001CC814" w14:textId="5026406E" w:rsidR="00D62319" w:rsidRPr="00A74734" w:rsidRDefault="00F60596" w:rsidP="00D62319">
      <w:pPr>
        <w:pStyle w:val="WasserverordnungArt"/>
        <w:rPr>
          <w:sz w:val="20"/>
          <w:szCs w:val="20"/>
        </w:rPr>
      </w:pPr>
      <w:r w:rsidRPr="00A74734">
        <w:rPr>
          <w:sz w:val="20"/>
          <w:szCs w:val="20"/>
        </w:rPr>
        <w:lastRenderedPageBreak/>
        <w:t>Art. 11</w:t>
      </w:r>
    </w:p>
    <w:p w14:paraId="442787E8" w14:textId="77777777" w:rsidR="00E91E68" w:rsidRPr="00A74734" w:rsidRDefault="00E91E68" w:rsidP="00E91E68">
      <w:pPr>
        <w:pStyle w:val="WasserPositionsrahmenfix"/>
        <w:framePr w:h="4004" w:wrap="around" w:hAnchor="page" w:x="856" w:y="39"/>
        <w:spacing w:before="0"/>
        <w:rPr>
          <w:sz w:val="20"/>
          <w:szCs w:val="20"/>
        </w:rPr>
      </w:pPr>
      <w:r w:rsidRPr="00A74734">
        <w:rPr>
          <w:sz w:val="20"/>
          <w:szCs w:val="20"/>
        </w:rPr>
        <w:t>EKZ-Beratung "Stromdetektiv"</w:t>
      </w:r>
    </w:p>
    <w:p w14:paraId="3B95B436" w14:textId="77777777" w:rsidR="00E91E68" w:rsidRPr="00A74734" w:rsidRDefault="00E91E68" w:rsidP="00E91E68">
      <w:pPr>
        <w:pStyle w:val="WasserPositionsrahmenfix"/>
        <w:framePr w:h="4004" w:wrap="around" w:hAnchor="page" w:x="856" w:y="39"/>
        <w:spacing w:before="60"/>
        <w:rPr>
          <w:sz w:val="20"/>
          <w:szCs w:val="20"/>
        </w:rPr>
      </w:pPr>
    </w:p>
    <w:p w14:paraId="4841628A" w14:textId="06671934" w:rsidR="00F60596" w:rsidRPr="00A74734" w:rsidRDefault="008233BE" w:rsidP="008233BE">
      <w:pPr>
        <w:pStyle w:val="Pa2"/>
        <w:jc w:val="both"/>
        <w:rPr>
          <w:rFonts w:ascii="Segoe UI" w:hAnsi="Segoe UI" w:cs="Segoe UI"/>
          <w:sz w:val="20"/>
          <w:szCs w:val="20"/>
        </w:rPr>
      </w:pPr>
      <w:r w:rsidRPr="008233BE">
        <w:rPr>
          <w:rFonts w:ascii="Segoe UI" w:hAnsi="Segoe UI" w:cs="Segoe UI"/>
          <w:sz w:val="20"/>
          <w:szCs w:val="20"/>
          <w:vertAlign w:val="superscript"/>
        </w:rPr>
        <w:t>1</w:t>
      </w:r>
      <w:r>
        <w:rPr>
          <w:rFonts w:ascii="Segoe UI" w:hAnsi="Segoe UI" w:cs="Segoe UI"/>
          <w:sz w:val="20"/>
          <w:szCs w:val="20"/>
        </w:rPr>
        <w:t xml:space="preserve"> </w:t>
      </w:r>
      <w:r>
        <w:rPr>
          <w:rFonts w:ascii="Segoe UI" w:hAnsi="Segoe UI" w:cs="Segoe UI"/>
          <w:sz w:val="20"/>
          <w:szCs w:val="20"/>
        </w:rPr>
        <w:tab/>
      </w:r>
      <w:r>
        <w:rPr>
          <w:rFonts w:ascii="Segoe UI" w:hAnsi="Segoe UI" w:cs="Segoe UI"/>
          <w:sz w:val="20"/>
          <w:szCs w:val="20"/>
        </w:rPr>
        <w:tab/>
      </w:r>
      <w:r w:rsidR="00F60596" w:rsidRPr="00A74734">
        <w:rPr>
          <w:rFonts w:ascii="Segoe UI" w:hAnsi="Segoe UI" w:cs="Segoe UI"/>
          <w:sz w:val="20"/>
          <w:szCs w:val="20"/>
        </w:rPr>
        <w:t>Der Beitrag für eine EKZ-Energieberatung "Stromdetektiv" wird wie folgt festgelegt.</w:t>
      </w:r>
    </w:p>
    <w:p w14:paraId="0F6E226D" w14:textId="2F5B740D" w:rsidR="00F60596" w:rsidRPr="00A74734" w:rsidRDefault="00F60596" w:rsidP="008233BE">
      <w:pPr>
        <w:pStyle w:val="Pa2"/>
        <w:jc w:val="both"/>
        <w:rPr>
          <w:rFonts w:ascii="Segoe UI" w:hAnsi="Segoe UI" w:cs="Segoe UI"/>
          <w:sz w:val="20"/>
          <w:szCs w:val="20"/>
        </w:rPr>
      </w:pPr>
      <w:r w:rsidRPr="00A74734">
        <w:rPr>
          <w:rFonts w:ascii="Segoe UI" w:hAnsi="Segoe UI" w:cs="Segoe UI"/>
          <w:sz w:val="20"/>
          <w:szCs w:val="20"/>
        </w:rPr>
        <w:t>Die Stadt Dietikon unterstützt die EKZ-Stromdetektivberatung mit jeweils 50% des Restbetrags nach Abzug der Förderung durch die EKZ, also z.B. Fr. 25 pro Vor-Ort-Beratung und Fr. 15 pro Online-Beratung in Dietikon (Stand 2025).</w:t>
      </w:r>
    </w:p>
    <w:p w14:paraId="0F2B5E5B" w14:textId="277DF347" w:rsidR="00F60596" w:rsidRPr="00A74734" w:rsidRDefault="008233BE" w:rsidP="00F60596">
      <w:pPr>
        <w:pStyle w:val="Pa2"/>
        <w:spacing w:before="120"/>
        <w:jc w:val="both"/>
        <w:rPr>
          <w:rFonts w:ascii="Segoe UI" w:hAnsi="Segoe UI" w:cs="Segoe UI"/>
          <w:sz w:val="20"/>
          <w:szCs w:val="20"/>
        </w:rPr>
      </w:pPr>
      <w:r w:rsidRPr="008233BE">
        <w:rPr>
          <w:rFonts w:ascii="Segoe UI" w:hAnsi="Segoe UI" w:cs="Segoe UI"/>
          <w:sz w:val="20"/>
          <w:szCs w:val="20"/>
          <w:vertAlign w:val="superscript"/>
        </w:rPr>
        <w:t>2</w:t>
      </w:r>
      <w:r>
        <w:rPr>
          <w:rFonts w:ascii="Segoe UI" w:hAnsi="Segoe UI" w:cs="Segoe UI"/>
          <w:sz w:val="20"/>
          <w:szCs w:val="20"/>
        </w:rPr>
        <w:t xml:space="preserve"> </w:t>
      </w:r>
      <w:r>
        <w:rPr>
          <w:rFonts w:ascii="Segoe UI" w:hAnsi="Segoe UI" w:cs="Segoe UI"/>
          <w:sz w:val="20"/>
          <w:szCs w:val="20"/>
        </w:rPr>
        <w:tab/>
      </w:r>
      <w:r>
        <w:rPr>
          <w:rFonts w:ascii="Segoe UI" w:hAnsi="Segoe UI" w:cs="Segoe UI"/>
          <w:sz w:val="20"/>
          <w:szCs w:val="20"/>
        </w:rPr>
        <w:tab/>
      </w:r>
      <w:r w:rsidR="00F60596" w:rsidRPr="00A74734">
        <w:rPr>
          <w:rFonts w:ascii="Segoe UI" w:hAnsi="Segoe UI" w:cs="Segoe UI"/>
          <w:sz w:val="20"/>
          <w:szCs w:val="20"/>
        </w:rPr>
        <w:t>Die EKZ stellen der Stadt Dietikon periodisch, mindestens jährlich, Rechnung.</w:t>
      </w:r>
    </w:p>
    <w:p w14:paraId="0DCF89BA" w14:textId="521E26BA" w:rsidR="00F60596" w:rsidRPr="00A74734" w:rsidRDefault="008233BE" w:rsidP="00F60596">
      <w:pPr>
        <w:pStyle w:val="Pa2"/>
        <w:spacing w:before="120"/>
        <w:jc w:val="both"/>
        <w:rPr>
          <w:rFonts w:ascii="Segoe UI" w:hAnsi="Segoe UI" w:cs="Segoe UI"/>
          <w:sz w:val="20"/>
          <w:szCs w:val="20"/>
        </w:rPr>
      </w:pPr>
      <w:r w:rsidRPr="008233BE">
        <w:rPr>
          <w:rFonts w:ascii="Segoe UI" w:hAnsi="Segoe UI" w:cs="Segoe UI"/>
          <w:sz w:val="20"/>
          <w:szCs w:val="20"/>
          <w:vertAlign w:val="superscript"/>
        </w:rPr>
        <w:t>3</w:t>
      </w:r>
      <w:r>
        <w:rPr>
          <w:rFonts w:ascii="Segoe UI" w:hAnsi="Segoe UI" w:cs="Segoe UI"/>
          <w:sz w:val="20"/>
          <w:szCs w:val="20"/>
        </w:rPr>
        <w:t xml:space="preserve"> </w:t>
      </w:r>
      <w:r>
        <w:rPr>
          <w:rFonts w:ascii="Segoe UI" w:hAnsi="Segoe UI" w:cs="Segoe UI"/>
          <w:sz w:val="20"/>
          <w:szCs w:val="20"/>
        </w:rPr>
        <w:tab/>
      </w:r>
      <w:r>
        <w:rPr>
          <w:rFonts w:ascii="Segoe UI" w:hAnsi="Segoe UI" w:cs="Segoe UI"/>
          <w:sz w:val="20"/>
          <w:szCs w:val="20"/>
        </w:rPr>
        <w:tab/>
      </w:r>
      <w:r w:rsidR="00F60596" w:rsidRPr="00A74734">
        <w:rPr>
          <w:rFonts w:ascii="Segoe UI" w:hAnsi="Segoe UI" w:cs="Segoe UI"/>
          <w:sz w:val="20"/>
          <w:szCs w:val="20"/>
        </w:rPr>
        <w:t xml:space="preserve">Die EKZ melden der Stadt Dietikon Anfang Jahr die von ihnen durchgeführten und geförderten Stromdetektiv-Beratungen in der Stadt Dietikon im abgelaufenen Kalenderjahr. </w:t>
      </w:r>
    </w:p>
    <w:p w14:paraId="1C3DFC06" w14:textId="37E9FE88" w:rsidR="00F60596" w:rsidRPr="00A74734" w:rsidRDefault="008233BE" w:rsidP="00F60596">
      <w:pPr>
        <w:pStyle w:val="Pa2"/>
        <w:spacing w:before="120"/>
        <w:jc w:val="both"/>
        <w:rPr>
          <w:rFonts w:ascii="Segoe UI" w:hAnsi="Segoe UI" w:cs="Segoe UI"/>
          <w:sz w:val="20"/>
          <w:szCs w:val="20"/>
        </w:rPr>
      </w:pPr>
      <w:r w:rsidRPr="008233BE">
        <w:rPr>
          <w:rFonts w:ascii="Segoe UI" w:hAnsi="Segoe UI" w:cs="Segoe UI"/>
          <w:sz w:val="20"/>
          <w:szCs w:val="20"/>
          <w:vertAlign w:val="superscript"/>
        </w:rPr>
        <w:t>4</w:t>
      </w:r>
      <w:r>
        <w:rPr>
          <w:rFonts w:ascii="Segoe UI" w:hAnsi="Segoe UI" w:cs="Segoe UI"/>
          <w:sz w:val="20"/>
          <w:szCs w:val="20"/>
        </w:rPr>
        <w:t xml:space="preserve"> </w:t>
      </w:r>
      <w:r>
        <w:rPr>
          <w:rFonts w:ascii="Segoe UI" w:hAnsi="Segoe UI" w:cs="Segoe UI"/>
          <w:sz w:val="20"/>
          <w:szCs w:val="20"/>
        </w:rPr>
        <w:tab/>
      </w:r>
      <w:r>
        <w:rPr>
          <w:rFonts w:ascii="Segoe UI" w:hAnsi="Segoe UI" w:cs="Segoe UI"/>
          <w:sz w:val="20"/>
          <w:szCs w:val="20"/>
        </w:rPr>
        <w:tab/>
      </w:r>
      <w:r w:rsidR="00F60596" w:rsidRPr="00A74734">
        <w:rPr>
          <w:rFonts w:ascii="Segoe UI" w:hAnsi="Segoe UI" w:cs="Segoe UI"/>
          <w:sz w:val="20"/>
          <w:szCs w:val="20"/>
        </w:rPr>
        <w:t>Die Stadt Dietikon fördert max. 240 bis 400 solcher Stromdetektiv-Beratungen auf dem Stadtgebiet über vier Jahre, je nach Anteil vor Ort- bzw. Online-Beratungen. Die Zahlung des Förderbeitrags erfolgt direkt an die EKZ, nicht an den Kunden, welcher die Beratungsdienstleitung in Anspruch genommen hat.</w:t>
      </w:r>
    </w:p>
    <w:p w14:paraId="2DA23E7E" w14:textId="77777777" w:rsidR="00F60596" w:rsidRPr="00A74734" w:rsidRDefault="00F60596" w:rsidP="00F60596">
      <w:pPr>
        <w:pStyle w:val="WasserPositionsrahmenfix"/>
        <w:framePr w:h="8211" w:wrap="around" w:hAnchor="page" w:x="856" w:y="227"/>
        <w:spacing w:before="0"/>
        <w:rPr>
          <w:sz w:val="20"/>
          <w:szCs w:val="20"/>
        </w:rPr>
      </w:pPr>
    </w:p>
    <w:p w14:paraId="4DC33FD2" w14:textId="77777777" w:rsidR="00F60596" w:rsidRPr="00A74734" w:rsidRDefault="00F60596" w:rsidP="00F60596">
      <w:pPr>
        <w:pStyle w:val="WasserPositionsrahmenfix"/>
        <w:framePr w:h="8211" w:wrap="around" w:hAnchor="page" w:x="856" w:y="227"/>
        <w:spacing w:before="0"/>
        <w:rPr>
          <w:sz w:val="20"/>
          <w:szCs w:val="20"/>
        </w:rPr>
      </w:pPr>
      <w:r w:rsidRPr="00A74734">
        <w:rPr>
          <w:sz w:val="20"/>
          <w:szCs w:val="20"/>
        </w:rPr>
        <w:t xml:space="preserve">Gesamtmodernisierung MINERGIE, MINERGIE-P MINERGIE-A </w:t>
      </w:r>
    </w:p>
    <w:p w14:paraId="60185476" w14:textId="77777777" w:rsidR="00F60596" w:rsidRPr="00A74734" w:rsidRDefault="00F60596" w:rsidP="00F60596">
      <w:pPr>
        <w:pStyle w:val="WasserPositionsrahmenfix"/>
        <w:framePr w:h="8211" w:wrap="around" w:hAnchor="page" w:x="856" w:y="227"/>
        <w:spacing w:before="0"/>
        <w:rPr>
          <w:sz w:val="20"/>
          <w:szCs w:val="20"/>
        </w:rPr>
      </w:pPr>
    </w:p>
    <w:p w14:paraId="56B586C4" w14:textId="77777777" w:rsidR="00F60596" w:rsidRPr="00A74734" w:rsidRDefault="00F60596" w:rsidP="00F60596">
      <w:pPr>
        <w:pStyle w:val="WasserPositionsrahmenfix"/>
        <w:framePr w:h="8211" w:wrap="around" w:hAnchor="page" w:x="856" w:y="227"/>
        <w:spacing w:before="0"/>
        <w:rPr>
          <w:sz w:val="20"/>
          <w:szCs w:val="20"/>
        </w:rPr>
      </w:pPr>
    </w:p>
    <w:p w14:paraId="7F3DB135" w14:textId="77777777" w:rsidR="00F60596" w:rsidRPr="00A74734" w:rsidRDefault="00F60596" w:rsidP="00F60596">
      <w:pPr>
        <w:pStyle w:val="WasserPositionsrahmenfix"/>
        <w:framePr w:h="8211" w:wrap="around" w:hAnchor="page" w:x="856" w:y="227"/>
        <w:spacing w:before="0"/>
        <w:rPr>
          <w:sz w:val="20"/>
          <w:szCs w:val="20"/>
        </w:rPr>
      </w:pPr>
    </w:p>
    <w:p w14:paraId="5F28EF50" w14:textId="77777777" w:rsidR="00F60596" w:rsidRPr="00A74734" w:rsidRDefault="00F60596" w:rsidP="00F60596">
      <w:pPr>
        <w:pStyle w:val="WasserPositionsrahmenfix"/>
        <w:framePr w:h="8211" w:wrap="around" w:hAnchor="page" w:x="856" w:y="227"/>
        <w:spacing w:before="0"/>
        <w:rPr>
          <w:sz w:val="20"/>
          <w:szCs w:val="20"/>
        </w:rPr>
      </w:pPr>
    </w:p>
    <w:p w14:paraId="667BE08B" w14:textId="77777777" w:rsidR="00F60596" w:rsidRPr="00A74734" w:rsidRDefault="00F60596" w:rsidP="00F60596">
      <w:pPr>
        <w:pStyle w:val="WasserPositionsrahmenfix"/>
        <w:framePr w:h="8211" w:wrap="around" w:hAnchor="page" w:x="856" w:y="227"/>
        <w:spacing w:before="0"/>
        <w:rPr>
          <w:sz w:val="20"/>
          <w:szCs w:val="20"/>
        </w:rPr>
      </w:pPr>
    </w:p>
    <w:p w14:paraId="51F2D026" w14:textId="77777777" w:rsidR="00F60596" w:rsidRPr="00A74734" w:rsidRDefault="00F60596" w:rsidP="00F60596">
      <w:pPr>
        <w:pStyle w:val="WasserPositionsrahmenfix"/>
        <w:framePr w:h="8211" w:wrap="around" w:hAnchor="page" w:x="856" w:y="227"/>
        <w:spacing w:before="0"/>
        <w:rPr>
          <w:sz w:val="20"/>
          <w:szCs w:val="20"/>
        </w:rPr>
      </w:pPr>
    </w:p>
    <w:p w14:paraId="6BE527E0" w14:textId="77777777" w:rsidR="00F60596" w:rsidRPr="00A74734" w:rsidRDefault="00F60596" w:rsidP="00F60596">
      <w:pPr>
        <w:pStyle w:val="WasserPositionsrahmenfix"/>
        <w:framePr w:h="8211" w:wrap="around" w:hAnchor="page" w:x="856" w:y="227"/>
        <w:spacing w:before="0"/>
        <w:rPr>
          <w:sz w:val="20"/>
          <w:szCs w:val="20"/>
        </w:rPr>
      </w:pPr>
    </w:p>
    <w:p w14:paraId="0BD4AB6F" w14:textId="77777777" w:rsidR="00F60596" w:rsidRPr="00A74734" w:rsidRDefault="00F60596" w:rsidP="00F60596">
      <w:pPr>
        <w:pStyle w:val="WasserPositionsrahmenfix"/>
        <w:framePr w:h="8211" w:wrap="around" w:hAnchor="page" w:x="856" w:y="227"/>
        <w:spacing w:before="0"/>
        <w:rPr>
          <w:sz w:val="20"/>
          <w:szCs w:val="20"/>
        </w:rPr>
      </w:pPr>
    </w:p>
    <w:p w14:paraId="28A9C757" w14:textId="77777777" w:rsidR="00F60596" w:rsidRPr="00A74734" w:rsidRDefault="00F60596" w:rsidP="00F60596">
      <w:pPr>
        <w:pStyle w:val="WasserPositionsrahmenfix"/>
        <w:framePr w:h="8211" w:wrap="around" w:hAnchor="page" w:x="856" w:y="227"/>
        <w:spacing w:before="0"/>
        <w:rPr>
          <w:sz w:val="20"/>
          <w:szCs w:val="20"/>
        </w:rPr>
      </w:pPr>
    </w:p>
    <w:p w14:paraId="4A43E1AD" w14:textId="77777777" w:rsidR="00F60596" w:rsidRPr="00A74734" w:rsidRDefault="00F60596" w:rsidP="00F60596">
      <w:pPr>
        <w:pStyle w:val="WasserPositionsrahmenfix"/>
        <w:framePr w:h="8211" w:wrap="around" w:hAnchor="page" w:x="856" w:y="227"/>
        <w:spacing w:before="0"/>
        <w:rPr>
          <w:sz w:val="20"/>
          <w:szCs w:val="20"/>
        </w:rPr>
      </w:pPr>
    </w:p>
    <w:p w14:paraId="670741D1" w14:textId="77777777" w:rsidR="00F60596" w:rsidRPr="00A74734" w:rsidRDefault="00F60596" w:rsidP="00F60596">
      <w:pPr>
        <w:pStyle w:val="WasserPositionsrahmenfix"/>
        <w:framePr w:h="8211" w:wrap="around" w:hAnchor="page" w:x="856" w:y="227"/>
        <w:spacing w:before="0"/>
        <w:rPr>
          <w:sz w:val="20"/>
          <w:szCs w:val="20"/>
        </w:rPr>
      </w:pPr>
    </w:p>
    <w:p w14:paraId="1F84BB99" w14:textId="77777777" w:rsidR="00F60596" w:rsidRPr="00A74734" w:rsidRDefault="00F60596" w:rsidP="00F60596">
      <w:pPr>
        <w:pStyle w:val="WasserPositionsrahmenfix"/>
        <w:framePr w:h="8211" w:wrap="around" w:hAnchor="page" w:x="856" w:y="227"/>
        <w:spacing w:before="0"/>
        <w:rPr>
          <w:sz w:val="20"/>
          <w:szCs w:val="20"/>
        </w:rPr>
      </w:pPr>
    </w:p>
    <w:p w14:paraId="17FFCAC3" w14:textId="77777777" w:rsidR="00F60596" w:rsidRPr="00A74734" w:rsidRDefault="00F60596" w:rsidP="00F60596">
      <w:pPr>
        <w:pStyle w:val="WasserPositionsrahmenfix"/>
        <w:framePr w:h="8211" w:wrap="around" w:hAnchor="page" w:x="856" w:y="227"/>
        <w:spacing w:before="0"/>
        <w:rPr>
          <w:sz w:val="20"/>
          <w:szCs w:val="20"/>
        </w:rPr>
      </w:pPr>
    </w:p>
    <w:p w14:paraId="60E90F12" w14:textId="77777777" w:rsidR="00F60596" w:rsidRPr="00A74734" w:rsidRDefault="00F60596" w:rsidP="00F60596">
      <w:pPr>
        <w:pStyle w:val="WasserPositionsrahmenfix"/>
        <w:framePr w:h="8211" w:wrap="around" w:hAnchor="page" w:x="856" w:y="227"/>
        <w:spacing w:before="0"/>
        <w:rPr>
          <w:sz w:val="20"/>
          <w:szCs w:val="20"/>
        </w:rPr>
      </w:pPr>
    </w:p>
    <w:p w14:paraId="427A39B4" w14:textId="77777777" w:rsidR="00F60596" w:rsidRPr="00A74734" w:rsidRDefault="00F60596" w:rsidP="00F60596">
      <w:pPr>
        <w:pStyle w:val="WasserPositionsrahmenfix"/>
        <w:framePr w:h="8211" w:wrap="around" w:hAnchor="page" w:x="856" w:y="227"/>
        <w:spacing w:before="0"/>
        <w:rPr>
          <w:sz w:val="20"/>
          <w:szCs w:val="20"/>
        </w:rPr>
      </w:pPr>
    </w:p>
    <w:p w14:paraId="6C85A530" w14:textId="77777777" w:rsidR="00F60596" w:rsidRPr="00A74734" w:rsidRDefault="00F60596" w:rsidP="00F60596">
      <w:pPr>
        <w:pStyle w:val="WasserPositionsrahmenfix"/>
        <w:framePr w:h="8211" w:wrap="around" w:hAnchor="page" w:x="856" w:y="227"/>
        <w:spacing w:before="0"/>
        <w:rPr>
          <w:sz w:val="20"/>
          <w:szCs w:val="20"/>
        </w:rPr>
      </w:pPr>
    </w:p>
    <w:p w14:paraId="4EBCB33A" w14:textId="77777777" w:rsidR="00F60596" w:rsidRPr="00A74734" w:rsidRDefault="00F60596" w:rsidP="00F60596">
      <w:pPr>
        <w:pStyle w:val="WasserPositionsrahmenfix"/>
        <w:framePr w:h="8211" w:wrap="around" w:hAnchor="page" w:x="856" w:y="227"/>
        <w:spacing w:before="0"/>
        <w:rPr>
          <w:sz w:val="20"/>
          <w:szCs w:val="20"/>
        </w:rPr>
      </w:pPr>
    </w:p>
    <w:p w14:paraId="153C5C10" w14:textId="77777777" w:rsidR="00C323B8" w:rsidRDefault="00C323B8" w:rsidP="00F60596">
      <w:pPr>
        <w:pStyle w:val="WasserPositionsrahmenfix"/>
        <w:framePr w:h="8211" w:wrap="around" w:hAnchor="page" w:x="856" w:y="227"/>
        <w:spacing w:before="0"/>
        <w:rPr>
          <w:sz w:val="20"/>
          <w:szCs w:val="20"/>
        </w:rPr>
      </w:pPr>
    </w:p>
    <w:p w14:paraId="10A256A4" w14:textId="77777777" w:rsidR="00C323B8" w:rsidRDefault="00C323B8" w:rsidP="00F60596">
      <w:pPr>
        <w:pStyle w:val="WasserPositionsrahmenfix"/>
        <w:framePr w:h="8211" w:wrap="around" w:hAnchor="page" w:x="856" w:y="227"/>
        <w:spacing w:before="0"/>
        <w:rPr>
          <w:sz w:val="20"/>
          <w:szCs w:val="20"/>
        </w:rPr>
      </w:pPr>
    </w:p>
    <w:p w14:paraId="13003CCC" w14:textId="77777777" w:rsidR="00C323B8" w:rsidRDefault="00C323B8" w:rsidP="00F60596">
      <w:pPr>
        <w:pStyle w:val="WasserPositionsrahmenfix"/>
        <w:framePr w:h="8211" w:wrap="around" w:hAnchor="page" w:x="856" w:y="227"/>
        <w:spacing w:before="0"/>
        <w:rPr>
          <w:sz w:val="20"/>
          <w:szCs w:val="20"/>
        </w:rPr>
      </w:pPr>
    </w:p>
    <w:p w14:paraId="40B44340" w14:textId="77777777" w:rsidR="00C323B8" w:rsidRDefault="00C323B8" w:rsidP="00F60596">
      <w:pPr>
        <w:pStyle w:val="WasserPositionsrahmenfix"/>
        <w:framePr w:h="8211" w:wrap="around" w:hAnchor="page" w:x="856" w:y="227"/>
        <w:spacing w:before="0"/>
        <w:rPr>
          <w:sz w:val="20"/>
          <w:szCs w:val="20"/>
        </w:rPr>
      </w:pPr>
    </w:p>
    <w:p w14:paraId="44442045" w14:textId="0B290BBF" w:rsidR="00F60596" w:rsidRPr="00A74734" w:rsidRDefault="00F60596" w:rsidP="00F60596">
      <w:pPr>
        <w:pStyle w:val="WasserPositionsrahmenfix"/>
        <w:framePr w:h="8211" w:wrap="around" w:hAnchor="page" w:x="856" w:y="227"/>
        <w:spacing w:before="0"/>
        <w:rPr>
          <w:sz w:val="20"/>
          <w:szCs w:val="20"/>
        </w:rPr>
      </w:pPr>
      <w:r w:rsidRPr="00A74734">
        <w:rPr>
          <w:sz w:val="20"/>
          <w:szCs w:val="20"/>
        </w:rPr>
        <w:t>Zusatz MINERGIE-ECO</w:t>
      </w:r>
    </w:p>
    <w:p w14:paraId="0496CF43" w14:textId="77777777" w:rsidR="00F60596" w:rsidRPr="00A74734" w:rsidRDefault="00F60596" w:rsidP="00F60596">
      <w:pPr>
        <w:pStyle w:val="WasserPositionsrahmenfix"/>
        <w:framePr w:h="8211" w:wrap="around" w:hAnchor="page" w:x="856" w:y="227"/>
        <w:spacing w:before="60"/>
        <w:rPr>
          <w:sz w:val="20"/>
          <w:szCs w:val="20"/>
        </w:rPr>
      </w:pPr>
    </w:p>
    <w:p w14:paraId="36C8FD1D" w14:textId="7B08F1B1" w:rsidR="00D62319" w:rsidRPr="00A74734" w:rsidRDefault="00D62319" w:rsidP="00F60596">
      <w:pPr>
        <w:pStyle w:val="WasserverordnungArt"/>
        <w:rPr>
          <w:sz w:val="20"/>
          <w:szCs w:val="20"/>
        </w:rPr>
      </w:pPr>
      <w:r w:rsidRPr="00A74734">
        <w:rPr>
          <w:sz w:val="20"/>
          <w:szCs w:val="20"/>
        </w:rPr>
        <w:t>Art. 1</w:t>
      </w:r>
      <w:r w:rsidR="00F60596" w:rsidRPr="00A74734">
        <w:rPr>
          <w:sz w:val="20"/>
          <w:szCs w:val="20"/>
        </w:rPr>
        <w:t>1</w:t>
      </w:r>
    </w:p>
    <w:p w14:paraId="6E7548E1" w14:textId="5E04F878" w:rsidR="00F60596" w:rsidRPr="00A74734" w:rsidRDefault="008233BE" w:rsidP="0003103C">
      <w:pPr>
        <w:pStyle w:val="WasserverordnungText"/>
      </w:pPr>
      <w:r w:rsidRPr="008233BE">
        <w:rPr>
          <w:vertAlign w:val="superscript"/>
        </w:rPr>
        <w:t>1</w:t>
      </w:r>
      <w:r>
        <w:t xml:space="preserve"> </w:t>
      </w:r>
      <w:r>
        <w:tab/>
      </w:r>
      <w:r w:rsidR="00F60596" w:rsidRPr="00A74734">
        <w:t>Die Beitragsberechnung für ein MINERGIE- / MINERGIE P-Gebäude erfolgt gemäss folgender Formel. Es werden maximal 500 m² angerechnet.</w:t>
      </w:r>
    </w:p>
    <w:p w14:paraId="2479C8A4" w14:textId="7D6957A0" w:rsidR="00F60596" w:rsidRPr="00A74734" w:rsidRDefault="00F60596" w:rsidP="0003103C">
      <w:pPr>
        <w:pStyle w:val="WasserverordnungText"/>
      </w:pPr>
      <w:r w:rsidRPr="00A74734">
        <w:t>Beitrag in Fr. = 20 Fr./m2 EBF * m² EBF * Faktor f</w:t>
      </w:r>
    </w:p>
    <w:p w14:paraId="6F12FA71" w14:textId="77777777" w:rsidR="00F60596" w:rsidRPr="00A74734" w:rsidRDefault="00F60596" w:rsidP="0003103C">
      <w:pPr>
        <w:pStyle w:val="WasserverordnungText"/>
      </w:pPr>
      <w:r w:rsidRPr="00A74734">
        <w:t>Erläuterung:</w:t>
      </w:r>
    </w:p>
    <w:p w14:paraId="461EAA1A" w14:textId="697FB5FA" w:rsidR="00F60596" w:rsidRPr="00A74734" w:rsidRDefault="00F60596" w:rsidP="0003103C">
      <w:pPr>
        <w:pStyle w:val="WasserverordnungText"/>
      </w:pPr>
      <w:r w:rsidRPr="00A74734">
        <w:t>Fr. 20.00/m² EBF: definierter Pauschalbeitrag pro EBF</w:t>
      </w:r>
    </w:p>
    <w:p w14:paraId="21707466" w14:textId="1F415A67" w:rsidR="00F60596" w:rsidRPr="00A74734" w:rsidRDefault="00F60596" w:rsidP="0003103C">
      <w:pPr>
        <w:pStyle w:val="WasserverordnungText"/>
      </w:pPr>
      <w:r w:rsidRPr="00A74734">
        <w:t>EBF: Energiebezugsfläche des Objektes in m² gemäss Norm SIA 380:2015</w:t>
      </w:r>
    </w:p>
    <w:p w14:paraId="722E356F" w14:textId="77777777" w:rsidR="00F60596" w:rsidRPr="00A74734" w:rsidRDefault="00F60596" w:rsidP="0003103C">
      <w:pPr>
        <w:pStyle w:val="WasserverordnungText"/>
      </w:pPr>
      <w:r w:rsidRPr="00A74734">
        <w:t>Faktor f: Faktor, welcher die Grösse des Objektes berücksichtigt</w:t>
      </w:r>
    </w:p>
    <w:p w14:paraId="71C4CEFE" w14:textId="77777777" w:rsidR="00F60596" w:rsidRPr="00A74734" w:rsidRDefault="00F60596" w:rsidP="0003103C">
      <w:pPr>
        <w:pStyle w:val="WasserverordnungText"/>
      </w:pPr>
      <w:r w:rsidRPr="00A74734">
        <w:t>f = 1.0, falls EBF &lt; 300 m² (gilt im Wesentlichen für EFH),</w:t>
      </w:r>
    </w:p>
    <w:p w14:paraId="2645E73A" w14:textId="77777777" w:rsidR="00F60596" w:rsidRPr="00A74734" w:rsidRDefault="00F60596" w:rsidP="0003103C">
      <w:pPr>
        <w:pStyle w:val="WasserverordnungText"/>
      </w:pPr>
      <w:r w:rsidRPr="00A74734">
        <w:t>f = 0.9, falls EBF zwischen 300 und 500 m² liegt.</w:t>
      </w:r>
    </w:p>
    <w:p w14:paraId="62C466C6" w14:textId="77777777" w:rsidR="00F60596" w:rsidRPr="00A74734" w:rsidRDefault="00F60596" w:rsidP="0003103C">
      <w:pPr>
        <w:pStyle w:val="WasserverordnungText"/>
      </w:pPr>
    </w:p>
    <w:p w14:paraId="23A79771" w14:textId="7FBD0B40" w:rsidR="00F60596" w:rsidRPr="00A74734" w:rsidRDefault="008233BE" w:rsidP="0003103C">
      <w:pPr>
        <w:pStyle w:val="WasserverordnungText"/>
      </w:pPr>
      <w:r w:rsidRPr="008233BE">
        <w:rPr>
          <w:vertAlign w:val="superscript"/>
        </w:rPr>
        <w:t>2</w:t>
      </w:r>
      <w:r>
        <w:t xml:space="preserve"> </w:t>
      </w:r>
      <w:r>
        <w:tab/>
      </w:r>
      <w:r w:rsidR="00F60596" w:rsidRPr="00A74734">
        <w:t>Die Beitragsberechnung für ein MINERGIE-A Gebäude erfolgt gemäss folgender Formel. Es werden maximal 500 m² angerechnet.</w:t>
      </w:r>
    </w:p>
    <w:p w14:paraId="6F6997E6" w14:textId="77777777" w:rsidR="00F60596" w:rsidRPr="00A74734" w:rsidRDefault="00F60596" w:rsidP="0003103C">
      <w:pPr>
        <w:pStyle w:val="WasserverordnungText"/>
      </w:pPr>
      <w:r w:rsidRPr="00A74734">
        <w:t>Beitrag in Fr. = 30 Fr./m² EBF * m² EBF * Faktor f</w:t>
      </w:r>
    </w:p>
    <w:p w14:paraId="40F54831" w14:textId="77777777" w:rsidR="00F60596" w:rsidRPr="00A74734" w:rsidRDefault="00F60596" w:rsidP="0003103C">
      <w:pPr>
        <w:pStyle w:val="WasserverordnungText"/>
      </w:pPr>
      <w:r w:rsidRPr="00A74734">
        <w:t>Erläuterung:</w:t>
      </w:r>
    </w:p>
    <w:p w14:paraId="1CDF6089" w14:textId="77777777" w:rsidR="00F60596" w:rsidRPr="00A74734" w:rsidRDefault="00F60596" w:rsidP="0003103C">
      <w:pPr>
        <w:pStyle w:val="WasserverordnungText"/>
      </w:pPr>
      <w:r w:rsidRPr="00A74734">
        <w:t>30 Fr./m² EBF: definierter Pauschalbeitrag pro EBF</w:t>
      </w:r>
    </w:p>
    <w:p w14:paraId="40872E5A" w14:textId="77777777" w:rsidR="00F60596" w:rsidRPr="00A74734" w:rsidRDefault="00F60596" w:rsidP="0003103C">
      <w:pPr>
        <w:pStyle w:val="WasserverordnungText"/>
      </w:pPr>
      <w:r w:rsidRPr="00A74734">
        <w:t>EBF: Energiebezugsfläche des Objektes</w:t>
      </w:r>
    </w:p>
    <w:p w14:paraId="1D0A1095" w14:textId="77777777" w:rsidR="00F60596" w:rsidRPr="00A74734" w:rsidRDefault="00F60596" w:rsidP="0003103C">
      <w:pPr>
        <w:pStyle w:val="WasserverordnungText"/>
      </w:pPr>
      <w:r w:rsidRPr="00A74734">
        <w:t>Faktor f: Faktor, welcher die Grösse des Objektes berücksichtigt</w:t>
      </w:r>
    </w:p>
    <w:p w14:paraId="262AEE76" w14:textId="77777777" w:rsidR="00F60596" w:rsidRPr="00A74734" w:rsidRDefault="00F60596" w:rsidP="0003103C">
      <w:pPr>
        <w:pStyle w:val="WasserverordnungText"/>
      </w:pPr>
      <w:r w:rsidRPr="00A74734">
        <w:t>f = 1.0, falls EBF kleiner als 300 m² (gilt im Wesentlichen für EFH)</w:t>
      </w:r>
    </w:p>
    <w:p w14:paraId="580ADF89" w14:textId="77777777" w:rsidR="00F60596" w:rsidRPr="00A74734" w:rsidRDefault="00F60596" w:rsidP="0003103C">
      <w:pPr>
        <w:pStyle w:val="WasserverordnungText"/>
      </w:pPr>
      <w:r w:rsidRPr="00A74734">
        <w:t>f = 0.9, falls EBF zwischen 300 und 500 m² liegt</w:t>
      </w:r>
    </w:p>
    <w:p w14:paraId="342E6D3A" w14:textId="77777777" w:rsidR="00F60596" w:rsidRPr="00A74734" w:rsidRDefault="00F60596" w:rsidP="0003103C">
      <w:pPr>
        <w:pStyle w:val="WasserverordnungText"/>
      </w:pPr>
    </w:p>
    <w:p w14:paraId="74211778" w14:textId="12659987" w:rsidR="00F60596" w:rsidRPr="00A74734" w:rsidRDefault="008233BE" w:rsidP="0003103C">
      <w:pPr>
        <w:pStyle w:val="WasserverordnungText"/>
      </w:pPr>
      <w:r w:rsidRPr="008233BE">
        <w:rPr>
          <w:vertAlign w:val="superscript"/>
        </w:rPr>
        <w:t>3</w:t>
      </w:r>
      <w:r>
        <w:t xml:space="preserve"> </w:t>
      </w:r>
      <w:r>
        <w:tab/>
      </w:r>
      <w:r w:rsidR="00F60596" w:rsidRPr="00A74734">
        <w:t>Die Beitragsberechnung für eine Gesamtsanierung nach MINERGIE, MINERGIE-P/A mit Zusatz ECO erfolgt gemäss folgender Formel. Es werden maximal 500 m² angerechnet.</w:t>
      </w:r>
    </w:p>
    <w:p w14:paraId="348E48C9" w14:textId="77777777" w:rsidR="00F60596" w:rsidRPr="00A74734" w:rsidRDefault="00F60596" w:rsidP="0003103C">
      <w:pPr>
        <w:pStyle w:val="WasserverordnungText"/>
      </w:pPr>
      <w:r w:rsidRPr="00A74734">
        <w:t>Beitrag in Fr. = 10 Fr./m² EBF * m² EBF * Faktor f</w:t>
      </w:r>
    </w:p>
    <w:p w14:paraId="01958040" w14:textId="77777777" w:rsidR="00F60596" w:rsidRPr="00A74734" w:rsidRDefault="00F60596" w:rsidP="00F60596">
      <w:pPr>
        <w:pStyle w:val="WasserPositionsrahmenfix"/>
        <w:framePr w:h="4732" w:wrap="around" w:hAnchor="page" w:x="8787" w:yAlign="top"/>
        <w:spacing w:before="120"/>
        <w:rPr>
          <w:sz w:val="20"/>
          <w:szCs w:val="20"/>
        </w:rPr>
      </w:pPr>
    </w:p>
    <w:p w14:paraId="518B19F7" w14:textId="77777777" w:rsidR="00F60596" w:rsidRPr="00A74734" w:rsidRDefault="00F60596" w:rsidP="0003103C">
      <w:pPr>
        <w:pStyle w:val="WasserverordnungText"/>
      </w:pPr>
      <w:r w:rsidRPr="00A74734">
        <w:t>Erläuterung:</w:t>
      </w:r>
    </w:p>
    <w:p w14:paraId="606FF57D" w14:textId="77777777" w:rsidR="00F60596" w:rsidRPr="00A74734" w:rsidRDefault="00F60596" w:rsidP="0003103C">
      <w:pPr>
        <w:pStyle w:val="WasserverordnungText"/>
      </w:pPr>
      <w:r w:rsidRPr="00A74734">
        <w:t>10 Fr./m² EBF: definierter Pauschalbeitrag pro EBF</w:t>
      </w:r>
    </w:p>
    <w:p w14:paraId="4229B7AB" w14:textId="77777777" w:rsidR="00F60596" w:rsidRPr="00A74734" w:rsidRDefault="00F60596" w:rsidP="0003103C">
      <w:pPr>
        <w:pStyle w:val="WasserverordnungText"/>
      </w:pPr>
      <w:r w:rsidRPr="00A74734">
        <w:t>EBF: Energiebezugsfläche des Objektes</w:t>
      </w:r>
    </w:p>
    <w:p w14:paraId="5577ED3E" w14:textId="77777777" w:rsidR="00F60596" w:rsidRPr="00A74734" w:rsidRDefault="00F60596" w:rsidP="0003103C">
      <w:pPr>
        <w:pStyle w:val="WasserverordnungText"/>
      </w:pPr>
      <w:r w:rsidRPr="00A74734">
        <w:t>Faktor f: Faktor, welcher die Grösse des Objektes berücksichtigt</w:t>
      </w:r>
    </w:p>
    <w:p w14:paraId="74D5405B" w14:textId="77777777" w:rsidR="00F60596" w:rsidRPr="00A74734" w:rsidRDefault="00F60596" w:rsidP="0003103C">
      <w:pPr>
        <w:pStyle w:val="WasserverordnungText"/>
      </w:pPr>
      <w:r w:rsidRPr="00A74734">
        <w:t>f = 1.0, falls EBF kleiner als 300 m² (gilt im Wesentlichen für EFH)</w:t>
      </w:r>
    </w:p>
    <w:p w14:paraId="53F2EFAB" w14:textId="13754E6F" w:rsidR="00F60596" w:rsidRPr="00A74734" w:rsidRDefault="00F60596" w:rsidP="0003103C">
      <w:pPr>
        <w:pStyle w:val="WasserverordnungText"/>
      </w:pPr>
      <w:r w:rsidRPr="00A74734">
        <w:t>f = 0.9, falls EBF zwischen 300 und 500 m² liegt</w:t>
      </w:r>
    </w:p>
    <w:p w14:paraId="29E15E45" w14:textId="6571C2C0" w:rsidR="00F60596" w:rsidRPr="00A74734" w:rsidRDefault="00916AF5" w:rsidP="0003103C">
      <w:pPr>
        <w:pStyle w:val="WasserverordnungText"/>
      </w:pPr>
      <w:r w:rsidRPr="00916AF5">
        <w:rPr>
          <w:vertAlign w:val="superscript"/>
        </w:rPr>
        <w:t>4</w:t>
      </w:r>
      <w:r>
        <w:t xml:space="preserve"> </w:t>
      </w:r>
      <w:r>
        <w:tab/>
      </w:r>
      <w:r w:rsidR="00F60596" w:rsidRPr="00A74734">
        <w:t>Der Förderbeitrag für den Zusatz MINERGIE ECO wird zusätzlich zu demjenigen für eine Gesamtmodernisierung MINERGIE, MINERGIE A oder P ausgerichtet, wenn die Anforderungen gemäss MINERGIE ECO erfüllt sind.</w:t>
      </w:r>
    </w:p>
    <w:p w14:paraId="1D2BE9A6" w14:textId="0925137C" w:rsidR="00F60596" w:rsidRPr="00A74734" w:rsidRDefault="00916AF5" w:rsidP="0003103C">
      <w:pPr>
        <w:pStyle w:val="WasserverordnungText"/>
      </w:pPr>
      <w:r>
        <w:rPr>
          <w:vertAlign w:val="superscript"/>
        </w:rPr>
        <w:t>5</w:t>
      </w:r>
      <w:r w:rsidR="00F60596" w:rsidRPr="00A74734">
        <w:t xml:space="preserve"> Im Rahmen von Gestaltungsplanverfahren erstellte MINERGIE-P- und MINERGIE A-Gebäude, die von erhöhter Ausnutzung profitieren können und dafür die städtischen energetischen Richtlinien einhalten müssen, erhalten keine Förderbeiträge.</w:t>
      </w:r>
    </w:p>
    <w:p w14:paraId="39E8D543" w14:textId="564242FA" w:rsidR="00D62319" w:rsidRPr="00A74734" w:rsidRDefault="00916AF5" w:rsidP="0003103C">
      <w:pPr>
        <w:pStyle w:val="WasserverordnungText"/>
      </w:pPr>
      <w:r>
        <w:rPr>
          <w:vertAlign w:val="superscript"/>
        </w:rPr>
        <w:t>6</w:t>
      </w:r>
      <w:r w:rsidR="00F60596" w:rsidRPr="00A74734">
        <w:t xml:space="preserve"> Eine PV-Anlage wird bei finanzieller Förderung des Minergie-Zertifikats nicht zusätzlich gefördert.</w:t>
      </w:r>
    </w:p>
    <w:p w14:paraId="1F131D69" w14:textId="41D42020" w:rsidR="00F60596" w:rsidRPr="00A74734" w:rsidRDefault="00F60596" w:rsidP="00C323B8">
      <w:pPr>
        <w:pStyle w:val="WasserPositionsrahmenfix"/>
        <w:framePr w:h="7228" w:wrap="around" w:hAnchor="page" w:x="8777" w:y="308"/>
        <w:spacing w:before="120"/>
        <w:rPr>
          <w:sz w:val="20"/>
          <w:szCs w:val="20"/>
        </w:rPr>
      </w:pPr>
      <w:r w:rsidRPr="00A74734">
        <w:rPr>
          <w:rFonts w:cs="Arial"/>
          <w:color w:val="000000"/>
          <w:sz w:val="20"/>
          <w:szCs w:val="20"/>
        </w:rPr>
        <w:t>Gesamtmodernisierung statt Ersatzneubauten</w:t>
      </w:r>
    </w:p>
    <w:p w14:paraId="4B3A3F3E" w14:textId="507FC8A4" w:rsidR="00F60596" w:rsidRPr="00A74734" w:rsidRDefault="00F60596" w:rsidP="00F60596">
      <w:pPr>
        <w:pStyle w:val="WasserverordnungArt"/>
        <w:rPr>
          <w:sz w:val="20"/>
          <w:szCs w:val="20"/>
        </w:rPr>
      </w:pPr>
      <w:r w:rsidRPr="00A74734">
        <w:rPr>
          <w:sz w:val="20"/>
          <w:szCs w:val="20"/>
        </w:rPr>
        <w:t>Art. 12</w:t>
      </w:r>
    </w:p>
    <w:p w14:paraId="23103239" w14:textId="430AF9D3" w:rsidR="00F60596" w:rsidRPr="00A74734" w:rsidRDefault="00916AF5" w:rsidP="0003103C">
      <w:pPr>
        <w:pStyle w:val="WasserverordnungText"/>
      </w:pPr>
      <w:r w:rsidRPr="00916AF5">
        <w:rPr>
          <w:vertAlign w:val="superscript"/>
        </w:rPr>
        <w:t>1</w:t>
      </w:r>
      <w:r>
        <w:t xml:space="preserve"> </w:t>
      </w:r>
      <w:r>
        <w:tab/>
      </w:r>
      <w:r w:rsidR="00F60596" w:rsidRPr="00A74734">
        <w:t xml:space="preserve">Der Beitrag für Gesamtmodernisierungen, die anstelle von Ersatzneubauten realisiert werden, erfolgt gemäss folgender Formel. </w:t>
      </w:r>
    </w:p>
    <w:p w14:paraId="61DAA1FE" w14:textId="276D317C" w:rsidR="00F60596" w:rsidRPr="00A74734" w:rsidRDefault="00F60596" w:rsidP="0003103C">
      <w:pPr>
        <w:pStyle w:val="WasserverordnungText"/>
      </w:pPr>
      <w:r w:rsidRPr="00A74734">
        <w:t>Es werden maximal 500 m2 pro Projekt angerechnet.</w:t>
      </w:r>
    </w:p>
    <w:p w14:paraId="1B857B6C" w14:textId="77777777" w:rsidR="00F60596" w:rsidRPr="00A74734" w:rsidRDefault="00F60596" w:rsidP="0003103C">
      <w:pPr>
        <w:pStyle w:val="WasserverordnungText"/>
      </w:pPr>
      <w:r w:rsidRPr="00A74734">
        <w:t>Fr. = 10 Fr./m² EBF * m² EBF * Faktor f.</w:t>
      </w:r>
    </w:p>
    <w:p w14:paraId="6ADC9228" w14:textId="77777777" w:rsidR="00F60596" w:rsidRPr="00A74734" w:rsidRDefault="00F60596" w:rsidP="0003103C">
      <w:pPr>
        <w:pStyle w:val="WasserverordnungText"/>
      </w:pPr>
      <w:r w:rsidRPr="00A74734">
        <w:t>Erläuterung:</w:t>
      </w:r>
    </w:p>
    <w:p w14:paraId="2AE00404" w14:textId="77777777" w:rsidR="00F60596" w:rsidRPr="00A74734" w:rsidRDefault="00F60596" w:rsidP="0003103C">
      <w:pPr>
        <w:pStyle w:val="WasserverordnungText"/>
      </w:pPr>
      <w:r w:rsidRPr="00A74734">
        <w:t>10 Fr./m² EBF: definierter Pauschalbeitrag pro EBF</w:t>
      </w:r>
    </w:p>
    <w:p w14:paraId="6F06CE1D" w14:textId="77777777" w:rsidR="00F60596" w:rsidRPr="00A74734" w:rsidRDefault="00F60596" w:rsidP="0003103C">
      <w:pPr>
        <w:pStyle w:val="WasserverordnungText"/>
      </w:pPr>
      <w:r w:rsidRPr="00A74734">
        <w:t>EBF: Energiebezugsfläche des Objektes</w:t>
      </w:r>
    </w:p>
    <w:p w14:paraId="731E255E" w14:textId="77777777" w:rsidR="00F60596" w:rsidRPr="00A74734" w:rsidRDefault="00F60596" w:rsidP="0003103C">
      <w:pPr>
        <w:pStyle w:val="WasserverordnungText"/>
      </w:pPr>
      <w:r w:rsidRPr="00A74734">
        <w:t>Faktor f: Faktor, welcher die Grösse des Objektes berücksichtigt</w:t>
      </w:r>
    </w:p>
    <w:p w14:paraId="668C8AA5" w14:textId="77777777" w:rsidR="00F60596" w:rsidRPr="00A74734" w:rsidRDefault="00F60596" w:rsidP="0003103C">
      <w:pPr>
        <w:pStyle w:val="WasserverordnungText"/>
      </w:pPr>
      <w:r w:rsidRPr="00A74734">
        <w:t>f = 1.0, falls EBF kleiner als 300 m² (gilt im Wesentlichen für EFH)</w:t>
      </w:r>
    </w:p>
    <w:p w14:paraId="38AFD3C1" w14:textId="77777777" w:rsidR="00F60596" w:rsidRPr="00A74734" w:rsidRDefault="00F60596" w:rsidP="0003103C">
      <w:pPr>
        <w:pStyle w:val="WasserverordnungText"/>
      </w:pPr>
      <w:r w:rsidRPr="00A74734">
        <w:t>f = 0.9, falls EBF zwischen 300 und 500 m² liegt</w:t>
      </w:r>
    </w:p>
    <w:p w14:paraId="4C5B5799" w14:textId="19398C01" w:rsidR="00F60596" w:rsidRPr="00A74734" w:rsidRDefault="00916AF5" w:rsidP="0003103C">
      <w:pPr>
        <w:pStyle w:val="WasserverordnungText"/>
      </w:pPr>
      <w:r w:rsidRPr="00916AF5">
        <w:rPr>
          <w:vertAlign w:val="superscript"/>
        </w:rPr>
        <w:t>2</w:t>
      </w:r>
      <w:r>
        <w:t xml:space="preserve"> </w:t>
      </w:r>
      <w:r>
        <w:tab/>
      </w:r>
      <w:r w:rsidR="00F60596" w:rsidRPr="00A74734">
        <w:t>Es ist eine Berechnung der grauen Energie bzw. der grauen Treibhausgas-Emissionen und der jeweiligen Einsparung gegenüber einem Ersatzneubau einzureichen. Mindestens der Grenzwert 2 nach Minergie ECO (graue Energie) ist einzuhalten, solange kein gesetzlicher Grenzwert für die graue Energie bei Gesamtsanierungen besteht. Alternativ kann auch der Zielwert B aus der SIA-Norm 390/1 als Grenzwert für die Förderung gesetzt werden. Letzterer ist jedoch strenger und sinkt dynamisch über die Zeit ab.</w:t>
      </w:r>
    </w:p>
    <w:p w14:paraId="4FBBF570" w14:textId="158406A9" w:rsidR="00F60596" w:rsidRPr="00A74734" w:rsidRDefault="00916AF5" w:rsidP="0003103C">
      <w:pPr>
        <w:pStyle w:val="WasserverordnungText"/>
      </w:pPr>
      <w:r w:rsidRPr="00916AF5">
        <w:rPr>
          <w:vertAlign w:val="superscript"/>
        </w:rPr>
        <w:t>3</w:t>
      </w:r>
      <w:r>
        <w:t xml:space="preserve"> </w:t>
      </w:r>
      <w:r>
        <w:tab/>
      </w:r>
      <w:r w:rsidR="00F60596" w:rsidRPr="00A74734">
        <w:t>Bei Aufstockungen oder Erweiterungen im Rahmen von Gesamtsanierungen kann nur die bereits bestehende EBF gemäss obiger Formel angerechnet werden.</w:t>
      </w:r>
    </w:p>
    <w:p w14:paraId="2B6D9846" w14:textId="77777777" w:rsidR="00F60596" w:rsidRPr="00A74734" w:rsidRDefault="00F60596">
      <w:pPr>
        <w:spacing w:after="200" w:line="260" w:lineRule="exact"/>
        <w:rPr>
          <w:rFonts w:cs="Segoe UI"/>
          <w:szCs w:val="20"/>
        </w:rPr>
      </w:pPr>
      <w:r w:rsidRPr="00A74734">
        <w:rPr>
          <w:szCs w:val="20"/>
        </w:rPr>
        <w:br w:type="page"/>
      </w:r>
    </w:p>
    <w:p w14:paraId="6A376A93" w14:textId="77777777" w:rsidR="00F60596" w:rsidRPr="00A74734" w:rsidRDefault="00F60596" w:rsidP="00916AF5">
      <w:pPr>
        <w:pStyle w:val="WasserPositionsrahmenfix"/>
        <w:framePr w:h="5163" w:wrap="around" w:hAnchor="page" w:x="877" w:y="93"/>
        <w:spacing w:before="0"/>
        <w:rPr>
          <w:sz w:val="20"/>
          <w:szCs w:val="20"/>
        </w:rPr>
      </w:pPr>
    </w:p>
    <w:p w14:paraId="6B0072D3" w14:textId="079E7E3D" w:rsidR="00F60596" w:rsidRPr="00A74734" w:rsidRDefault="00F60596" w:rsidP="00916AF5">
      <w:pPr>
        <w:pStyle w:val="WasserPositionsrahmenfix"/>
        <w:framePr w:h="5163" w:wrap="around" w:hAnchor="page" w:x="877" w:y="93"/>
        <w:spacing w:before="0"/>
        <w:rPr>
          <w:sz w:val="20"/>
          <w:szCs w:val="20"/>
        </w:rPr>
      </w:pPr>
      <w:r w:rsidRPr="00A74734">
        <w:rPr>
          <w:sz w:val="20"/>
          <w:szCs w:val="20"/>
        </w:rPr>
        <w:t>Bi-direktionale Ladestationen</w:t>
      </w:r>
    </w:p>
    <w:p w14:paraId="0B41F84D" w14:textId="77777777" w:rsidR="00F60596" w:rsidRPr="00A74734" w:rsidRDefault="00F60596" w:rsidP="00916AF5">
      <w:pPr>
        <w:pStyle w:val="WasserPositionsrahmenfix"/>
        <w:framePr w:h="5163" w:wrap="around" w:hAnchor="page" w:x="877" w:y="93"/>
        <w:spacing w:before="60"/>
        <w:rPr>
          <w:sz w:val="20"/>
          <w:szCs w:val="20"/>
        </w:rPr>
      </w:pPr>
    </w:p>
    <w:p w14:paraId="7CDF47F5" w14:textId="2E4A4127" w:rsidR="00F60596" w:rsidRPr="00A74734" w:rsidRDefault="00F60596" w:rsidP="00F60596">
      <w:pPr>
        <w:pStyle w:val="WasserverordnungArt"/>
        <w:rPr>
          <w:sz w:val="20"/>
          <w:szCs w:val="20"/>
        </w:rPr>
      </w:pPr>
      <w:r w:rsidRPr="00A74734">
        <w:rPr>
          <w:sz w:val="20"/>
          <w:szCs w:val="20"/>
        </w:rPr>
        <w:t>Art. 13</w:t>
      </w:r>
    </w:p>
    <w:p w14:paraId="3907095B" w14:textId="293DAAC5" w:rsidR="00F60596" w:rsidRPr="00A74734" w:rsidRDefault="00916AF5" w:rsidP="00F60596">
      <w:pPr>
        <w:pStyle w:val="Pa2"/>
        <w:spacing w:before="120"/>
        <w:jc w:val="both"/>
        <w:rPr>
          <w:rFonts w:ascii="Segoe UI" w:hAnsi="Segoe UI" w:cs="Segoe UI"/>
          <w:sz w:val="20"/>
          <w:szCs w:val="20"/>
        </w:rPr>
      </w:pPr>
      <w:r w:rsidRPr="00916AF5">
        <w:rPr>
          <w:rFonts w:ascii="Segoe UI" w:hAnsi="Segoe UI" w:cs="Segoe UI"/>
          <w:sz w:val="20"/>
          <w:szCs w:val="20"/>
          <w:vertAlign w:val="superscript"/>
        </w:rPr>
        <w:t>1</w:t>
      </w:r>
      <w:r>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Der Beitrag für bi-direktionale Ladestationen für E-Fahrzeuge wird wie folgt festgelegt:</w:t>
      </w:r>
    </w:p>
    <w:p w14:paraId="5DFEAC64" w14:textId="77777777" w:rsidR="00F60596" w:rsidRPr="00A74734" w:rsidRDefault="00F60596" w:rsidP="00F60596">
      <w:pPr>
        <w:pStyle w:val="Pa2"/>
        <w:spacing w:before="120"/>
        <w:jc w:val="both"/>
        <w:rPr>
          <w:rFonts w:ascii="Segoe UI" w:hAnsi="Segoe UI" w:cs="Segoe UI"/>
          <w:sz w:val="20"/>
          <w:szCs w:val="20"/>
        </w:rPr>
      </w:pPr>
      <w:r w:rsidRPr="00A74734">
        <w:rPr>
          <w:rFonts w:ascii="Segoe UI" w:hAnsi="Segoe UI" w:cs="Segoe UI"/>
          <w:sz w:val="20"/>
          <w:szCs w:val="20"/>
        </w:rPr>
        <w:t>Pauschal Fr. 1'000 pro Ladestation</w:t>
      </w:r>
    </w:p>
    <w:p w14:paraId="0E286B59" w14:textId="77777777" w:rsidR="00F60596" w:rsidRPr="00A74734" w:rsidRDefault="00F60596" w:rsidP="00F60596">
      <w:pPr>
        <w:pStyle w:val="Pa2"/>
        <w:spacing w:before="120"/>
        <w:jc w:val="both"/>
        <w:rPr>
          <w:rFonts w:ascii="Segoe UI" w:hAnsi="Segoe UI" w:cs="Segoe UI"/>
          <w:sz w:val="20"/>
          <w:szCs w:val="20"/>
        </w:rPr>
      </w:pPr>
      <w:r w:rsidRPr="00A74734">
        <w:rPr>
          <w:rFonts w:ascii="Segoe UI" w:hAnsi="Segoe UI" w:cs="Segoe UI"/>
          <w:sz w:val="20"/>
          <w:szCs w:val="20"/>
        </w:rPr>
        <w:t>Maximal Fr. 5'000 pro Gebäude / pro Tiefgarage</w:t>
      </w:r>
    </w:p>
    <w:p w14:paraId="645F7497" w14:textId="7F3653F5" w:rsidR="00F60596" w:rsidRPr="00A74734" w:rsidRDefault="00916AF5" w:rsidP="00F60596">
      <w:pPr>
        <w:pStyle w:val="Pa2"/>
        <w:spacing w:before="120"/>
        <w:jc w:val="both"/>
        <w:rPr>
          <w:rFonts w:ascii="Segoe UI" w:hAnsi="Segoe UI" w:cs="Segoe UI"/>
          <w:sz w:val="20"/>
          <w:szCs w:val="20"/>
        </w:rPr>
      </w:pPr>
      <w:r w:rsidRPr="00916AF5">
        <w:rPr>
          <w:rFonts w:ascii="Segoe UI" w:hAnsi="Segoe UI" w:cs="Segoe UI"/>
          <w:sz w:val="20"/>
          <w:szCs w:val="20"/>
          <w:vertAlign w:val="superscript"/>
        </w:rPr>
        <w:t>2</w:t>
      </w:r>
      <w:r>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 xml:space="preserve">Zugelassen für die Förderungen sind bi-direktionale Ladestationen in EFH, MFH und Gewerbebauten, im Bestand oder bei Neubauten. </w:t>
      </w:r>
    </w:p>
    <w:p w14:paraId="3BA83942" w14:textId="05ABF2CB" w:rsidR="00F60596" w:rsidRPr="00A74734" w:rsidRDefault="00916AF5" w:rsidP="00F60596">
      <w:pPr>
        <w:pStyle w:val="Pa2"/>
        <w:spacing w:before="120"/>
        <w:jc w:val="both"/>
        <w:rPr>
          <w:rFonts w:ascii="Segoe UI" w:hAnsi="Segoe UI" w:cs="Segoe UI"/>
          <w:sz w:val="20"/>
          <w:szCs w:val="20"/>
        </w:rPr>
      </w:pPr>
      <w:r>
        <w:rPr>
          <w:rFonts w:ascii="Segoe UI" w:hAnsi="Segoe UI" w:cs="Segoe UI"/>
          <w:sz w:val="20"/>
          <w:szCs w:val="20"/>
          <w:vertAlign w:val="superscript"/>
        </w:rPr>
        <w:t>3</w:t>
      </w:r>
      <w:r w:rsidR="00F60596" w:rsidRPr="00A74734">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 xml:space="preserve">Die Gesuchsteller verpflichten sich, die Anlage mindestens während der vorgesehenen Nutzungsdauer von 6 Jahren gemäss Fördergesuch zu betreiben. </w:t>
      </w:r>
    </w:p>
    <w:p w14:paraId="4252501D" w14:textId="4F0735C7" w:rsidR="00F60596" w:rsidRPr="00A74734" w:rsidRDefault="00916AF5" w:rsidP="00F60596">
      <w:pPr>
        <w:pStyle w:val="Pa2"/>
        <w:spacing w:before="120"/>
        <w:jc w:val="both"/>
        <w:rPr>
          <w:rFonts w:ascii="Segoe UI" w:hAnsi="Segoe UI" w:cs="Segoe UI"/>
          <w:sz w:val="20"/>
          <w:szCs w:val="20"/>
        </w:rPr>
      </w:pPr>
      <w:r>
        <w:rPr>
          <w:rFonts w:ascii="Segoe UI" w:hAnsi="Segoe UI" w:cs="Segoe UI"/>
          <w:sz w:val="20"/>
          <w:szCs w:val="20"/>
          <w:vertAlign w:val="superscript"/>
        </w:rPr>
        <w:t>4</w:t>
      </w:r>
      <w:r w:rsidR="00F60596" w:rsidRPr="00A74734">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 xml:space="preserve">Der am Ladepunkt verwendete Strom muss während mindestens sechs Jahren ab Förderzusage zu 100% aus erneuerbaren Quellen stammen (kein Strom aus Kohle, Erdgas, Erdöl oder Kernenergie). Die Selbstverpflichtung ist bei Einreichen des Fördergesuchs notwendig. </w:t>
      </w:r>
    </w:p>
    <w:p w14:paraId="60BA19B7" w14:textId="6B0EF84D" w:rsidR="00F60596" w:rsidRPr="00A74734" w:rsidRDefault="00916AF5" w:rsidP="00F60596">
      <w:pPr>
        <w:pStyle w:val="Pa2"/>
        <w:spacing w:before="120"/>
        <w:jc w:val="both"/>
        <w:rPr>
          <w:rFonts w:ascii="Segoe UI" w:hAnsi="Segoe UI" w:cs="Segoe UI"/>
          <w:sz w:val="20"/>
          <w:szCs w:val="20"/>
        </w:rPr>
      </w:pPr>
      <w:r>
        <w:rPr>
          <w:rFonts w:ascii="Segoe UI" w:hAnsi="Segoe UI" w:cs="Segoe UI"/>
          <w:sz w:val="20"/>
          <w:szCs w:val="20"/>
          <w:vertAlign w:val="superscript"/>
        </w:rPr>
        <w:t>5</w:t>
      </w:r>
      <w:r w:rsidR="00F60596" w:rsidRPr="00A74734">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Die Eigentümerschaft verpflichtet sich, während sechs Jahren ab Förderzusage Nachweise der Herkunft des genutzten Stroms bereitzustellen. Prüfungen können stichprobeweise erfolgen. Das Standard-Stromprodukt der EKZ erfüllt dieses Kriterium bereits.</w:t>
      </w:r>
    </w:p>
    <w:p w14:paraId="7284184E" w14:textId="33F1CFE3" w:rsidR="00F60596" w:rsidRPr="00A74734" w:rsidRDefault="00F60596" w:rsidP="00F60596">
      <w:pPr>
        <w:pStyle w:val="WasserverordnungArt"/>
        <w:rPr>
          <w:sz w:val="20"/>
          <w:szCs w:val="20"/>
        </w:rPr>
      </w:pPr>
      <w:r w:rsidRPr="00A74734">
        <w:rPr>
          <w:sz w:val="20"/>
          <w:szCs w:val="20"/>
        </w:rPr>
        <w:t>Art. 14</w:t>
      </w:r>
    </w:p>
    <w:p w14:paraId="5D80BEBD" w14:textId="77777777" w:rsidR="00C323B8" w:rsidRPr="00A74734" w:rsidRDefault="00C323B8" w:rsidP="00C323B8">
      <w:pPr>
        <w:pStyle w:val="WasserPositionsrahmenfix"/>
        <w:framePr w:h="3235" w:wrap="around" w:hAnchor="page" w:x="877" w:y="2"/>
        <w:spacing w:before="0"/>
        <w:rPr>
          <w:sz w:val="20"/>
          <w:szCs w:val="20"/>
        </w:rPr>
      </w:pPr>
      <w:r w:rsidRPr="00A74734">
        <w:rPr>
          <w:sz w:val="20"/>
          <w:szCs w:val="20"/>
        </w:rPr>
        <w:t>Energieberatung</w:t>
      </w:r>
    </w:p>
    <w:p w14:paraId="2F2236FF" w14:textId="77777777" w:rsidR="00C323B8" w:rsidRPr="00A74734" w:rsidRDefault="00C323B8" w:rsidP="00C323B8">
      <w:pPr>
        <w:pStyle w:val="WasserPositionsrahmenfix"/>
        <w:framePr w:h="3235" w:wrap="around" w:hAnchor="page" w:x="877" w:y="2"/>
        <w:spacing w:before="0"/>
        <w:rPr>
          <w:sz w:val="20"/>
          <w:szCs w:val="20"/>
        </w:rPr>
      </w:pPr>
      <w:r w:rsidRPr="00A74734">
        <w:rPr>
          <w:sz w:val="20"/>
          <w:szCs w:val="20"/>
        </w:rPr>
        <w:t>GEAK Plus</w:t>
      </w:r>
    </w:p>
    <w:p w14:paraId="4EA4A269" w14:textId="77777777" w:rsidR="00C323B8" w:rsidRPr="00A74734" w:rsidRDefault="00C323B8" w:rsidP="00C323B8">
      <w:pPr>
        <w:pStyle w:val="WasserPositionsrahmenfix"/>
        <w:framePr w:h="3235" w:wrap="around" w:hAnchor="page" w:x="877" w:y="2"/>
        <w:spacing w:before="60"/>
        <w:rPr>
          <w:sz w:val="20"/>
          <w:szCs w:val="20"/>
        </w:rPr>
      </w:pPr>
    </w:p>
    <w:p w14:paraId="451D63BB" w14:textId="1EBD86B5" w:rsidR="00F60596" w:rsidRPr="00A74734" w:rsidRDefault="00916AF5" w:rsidP="00916AF5">
      <w:pPr>
        <w:pStyle w:val="Pa2"/>
        <w:jc w:val="both"/>
        <w:rPr>
          <w:rFonts w:ascii="Segoe UI" w:hAnsi="Segoe UI" w:cs="Segoe UI"/>
          <w:sz w:val="20"/>
          <w:szCs w:val="20"/>
        </w:rPr>
      </w:pPr>
      <w:r w:rsidRPr="00916AF5">
        <w:rPr>
          <w:rFonts w:ascii="Segoe UI" w:hAnsi="Segoe UI" w:cs="Segoe UI"/>
          <w:sz w:val="20"/>
          <w:szCs w:val="20"/>
          <w:vertAlign w:val="superscript"/>
        </w:rPr>
        <w:t>1</w:t>
      </w:r>
      <w:r>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Die Stadt Dietikon beteiligt sich zu höchstens 50 % an den Kosten für einen Beratungsbericht GEAK Plus, mit einem maximalen Beitrag von:</w:t>
      </w:r>
    </w:p>
    <w:p w14:paraId="4531A049" w14:textId="77777777" w:rsidR="00F60596" w:rsidRPr="00A74734" w:rsidRDefault="00F60596" w:rsidP="00916AF5">
      <w:pPr>
        <w:pStyle w:val="Pa2"/>
        <w:spacing w:before="120"/>
        <w:jc w:val="both"/>
        <w:rPr>
          <w:rFonts w:ascii="Segoe UI" w:hAnsi="Segoe UI" w:cs="Segoe UI"/>
          <w:sz w:val="20"/>
          <w:szCs w:val="20"/>
        </w:rPr>
      </w:pPr>
      <w:r w:rsidRPr="00A74734">
        <w:rPr>
          <w:rFonts w:ascii="Segoe UI" w:hAnsi="Segoe UI" w:cs="Segoe UI"/>
          <w:sz w:val="20"/>
          <w:szCs w:val="20"/>
        </w:rPr>
        <w:t>Einfamilienhäuser Fr. 700.00</w:t>
      </w:r>
    </w:p>
    <w:p w14:paraId="7515ABA4" w14:textId="77777777" w:rsidR="00F60596" w:rsidRPr="00A74734" w:rsidRDefault="00F60596" w:rsidP="00916AF5">
      <w:pPr>
        <w:pStyle w:val="Pa2"/>
        <w:jc w:val="both"/>
        <w:rPr>
          <w:rFonts w:ascii="Segoe UI" w:hAnsi="Segoe UI" w:cs="Segoe UI"/>
          <w:sz w:val="20"/>
          <w:szCs w:val="20"/>
        </w:rPr>
      </w:pPr>
      <w:r w:rsidRPr="00A74734">
        <w:rPr>
          <w:rFonts w:ascii="Segoe UI" w:hAnsi="Segoe UI" w:cs="Segoe UI"/>
          <w:sz w:val="20"/>
          <w:szCs w:val="20"/>
        </w:rPr>
        <w:t>Mehrfamilienhäuser und Nichtwohngebäude Fr. 1'000.00</w:t>
      </w:r>
    </w:p>
    <w:p w14:paraId="77811486" w14:textId="1CB4704B" w:rsidR="00F60596" w:rsidRPr="00A74734" w:rsidRDefault="00916AF5" w:rsidP="00F60596">
      <w:pPr>
        <w:pStyle w:val="Pa2"/>
        <w:spacing w:before="120"/>
        <w:jc w:val="both"/>
        <w:rPr>
          <w:rFonts w:ascii="Segoe UI" w:hAnsi="Segoe UI" w:cs="Segoe UI"/>
          <w:sz w:val="20"/>
          <w:szCs w:val="20"/>
        </w:rPr>
      </w:pPr>
      <w:r w:rsidRPr="00916AF5">
        <w:rPr>
          <w:rFonts w:ascii="Segoe UI" w:hAnsi="Segoe UI" w:cs="Segoe UI"/>
          <w:sz w:val="20"/>
          <w:szCs w:val="20"/>
          <w:vertAlign w:val="superscript"/>
        </w:rPr>
        <w:t>2</w:t>
      </w:r>
      <w:r>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Die Erarbeitung einer Gebäudeanalyse nach Pflichtenheft des Bundes für Gebäudekategorien, welche kein GEAK Plus erstellt werden kann, werden wie Nichtwohngebäude behandelt.</w:t>
      </w:r>
    </w:p>
    <w:p w14:paraId="4B1D3448" w14:textId="14D74F90" w:rsidR="00F60596" w:rsidRPr="00A74734" w:rsidRDefault="00916AF5" w:rsidP="00F60596">
      <w:pPr>
        <w:pStyle w:val="Pa2"/>
        <w:spacing w:before="120"/>
        <w:jc w:val="both"/>
        <w:rPr>
          <w:rFonts w:ascii="Segoe UI" w:hAnsi="Segoe UI" w:cs="Segoe UI"/>
          <w:sz w:val="20"/>
          <w:szCs w:val="20"/>
        </w:rPr>
      </w:pPr>
      <w:r>
        <w:rPr>
          <w:rFonts w:ascii="Segoe UI" w:hAnsi="Segoe UI" w:cs="Segoe UI"/>
          <w:sz w:val="20"/>
          <w:szCs w:val="20"/>
          <w:vertAlign w:val="superscript"/>
        </w:rPr>
        <w:t>3</w:t>
      </w:r>
      <w:r w:rsidR="00F60596" w:rsidRPr="00A74734">
        <w:rPr>
          <w:rFonts w:ascii="Segoe UI" w:hAnsi="Segoe UI" w:cs="Segoe UI"/>
          <w:sz w:val="20"/>
          <w:szCs w:val="20"/>
        </w:rPr>
        <w:t xml:space="preserve"> </w:t>
      </w:r>
      <w:r>
        <w:rPr>
          <w:rFonts w:ascii="Segoe UI" w:hAnsi="Segoe UI" w:cs="Segoe UI"/>
          <w:sz w:val="20"/>
          <w:szCs w:val="20"/>
        </w:rPr>
        <w:tab/>
      </w:r>
      <w:r w:rsidR="00F60596" w:rsidRPr="00A74734">
        <w:rPr>
          <w:rFonts w:ascii="Segoe UI" w:hAnsi="Segoe UI" w:cs="Segoe UI"/>
          <w:sz w:val="20"/>
          <w:szCs w:val="20"/>
        </w:rPr>
        <w:t>GEAK Plus Beratungsberichte, die aufgrund eines Förderbeitrags des kantonalen Gebäudeprogramms erarbeitet werden müssen, werden nicht gefördert.</w:t>
      </w:r>
    </w:p>
    <w:p w14:paraId="0D5B616D" w14:textId="77777777" w:rsidR="00F60596" w:rsidRPr="00A74734" w:rsidRDefault="00F60596" w:rsidP="00916AF5">
      <w:pPr>
        <w:pStyle w:val="WasserPositionsrahmenfix"/>
        <w:framePr w:h="3424" w:wrap="around" w:hAnchor="page" w:x="817" w:y="215"/>
        <w:spacing w:before="0"/>
        <w:rPr>
          <w:sz w:val="20"/>
          <w:szCs w:val="20"/>
        </w:rPr>
      </w:pPr>
    </w:p>
    <w:p w14:paraId="415A77A4" w14:textId="2874AD51" w:rsidR="00F60596" w:rsidRPr="00A74734" w:rsidRDefault="00F60596" w:rsidP="00916AF5">
      <w:pPr>
        <w:pStyle w:val="WasserPositionsrahmenfix"/>
        <w:framePr w:h="3424" w:wrap="around" w:hAnchor="page" w:x="817" w:y="215"/>
        <w:spacing w:before="0"/>
        <w:rPr>
          <w:sz w:val="20"/>
          <w:szCs w:val="20"/>
        </w:rPr>
      </w:pPr>
      <w:r w:rsidRPr="00A74734">
        <w:rPr>
          <w:sz w:val="20"/>
          <w:szCs w:val="20"/>
        </w:rPr>
        <w:t>Energieberatung für Unternehmen</w:t>
      </w:r>
    </w:p>
    <w:p w14:paraId="671207AB" w14:textId="0E610292" w:rsidR="00B776A3" w:rsidRPr="00A74734" w:rsidRDefault="00B776A3" w:rsidP="00B776A3">
      <w:pPr>
        <w:pStyle w:val="WasserverordnungArt"/>
        <w:rPr>
          <w:sz w:val="20"/>
          <w:szCs w:val="20"/>
        </w:rPr>
      </w:pPr>
      <w:r w:rsidRPr="00A74734">
        <w:rPr>
          <w:sz w:val="20"/>
          <w:szCs w:val="20"/>
        </w:rPr>
        <w:t>Art. 1</w:t>
      </w:r>
      <w:r w:rsidR="00F60596" w:rsidRPr="00A74734">
        <w:rPr>
          <w:sz w:val="20"/>
          <w:szCs w:val="20"/>
        </w:rPr>
        <w:t>5</w:t>
      </w:r>
    </w:p>
    <w:p w14:paraId="19AF19F0" w14:textId="139A840E" w:rsidR="00F60596" w:rsidRPr="00A74734" w:rsidRDefault="00916AF5" w:rsidP="0003103C">
      <w:pPr>
        <w:pStyle w:val="WasserverordnungText"/>
      </w:pPr>
      <w:r w:rsidRPr="00916AF5">
        <w:rPr>
          <w:vertAlign w:val="superscript"/>
        </w:rPr>
        <w:t>1</w:t>
      </w:r>
      <w:r>
        <w:t xml:space="preserve"> </w:t>
      </w:r>
      <w:r>
        <w:tab/>
      </w:r>
      <w:r w:rsidR="00F60596" w:rsidRPr="00A74734">
        <w:t>Die Stadt Dietikon beteiligt sich zu 50 % an den Kosten für Beratung und Erfolgs-kontrolle, mit einem maximalen Beitrag von Fr. 2’000.00 pro Unternehmen und Jahr.</w:t>
      </w:r>
    </w:p>
    <w:p w14:paraId="6D82D624" w14:textId="5EBF8C82" w:rsidR="00F60596" w:rsidRPr="00A74734" w:rsidRDefault="00916AF5" w:rsidP="0003103C">
      <w:pPr>
        <w:pStyle w:val="WasserverordnungText"/>
      </w:pPr>
      <w:r w:rsidRPr="00916AF5">
        <w:rPr>
          <w:vertAlign w:val="superscript"/>
        </w:rPr>
        <w:t>2</w:t>
      </w:r>
      <w:r>
        <w:t xml:space="preserve"> </w:t>
      </w:r>
      <w:r>
        <w:tab/>
      </w:r>
      <w:r w:rsidR="00F60596" w:rsidRPr="00A74734">
        <w:t>Gefördert werden alle Beratungsformate, welche sich für das Gewerbe eignen:</w:t>
      </w:r>
    </w:p>
    <w:p w14:paraId="4F5E07A2" w14:textId="1F8F6561" w:rsidR="00F60596" w:rsidRPr="00A74734" w:rsidRDefault="00F60596" w:rsidP="0003103C">
      <w:pPr>
        <w:pStyle w:val="WasserverordnungText"/>
      </w:pPr>
      <w:r w:rsidRPr="00A74734">
        <w:t>Zielvereinbarungen mit dem Bund</w:t>
      </w:r>
    </w:p>
    <w:p w14:paraId="6557A2B2" w14:textId="5B30FB46" w:rsidR="00F60596" w:rsidRPr="00A74734" w:rsidRDefault="00F60596" w:rsidP="0003103C">
      <w:pPr>
        <w:pStyle w:val="WasserverordnungText"/>
      </w:pPr>
      <w:r w:rsidRPr="00A74734">
        <w:t>Kantonale Zielvereinbarung</w:t>
      </w:r>
    </w:p>
    <w:p w14:paraId="6E09867D" w14:textId="01249FC0" w:rsidR="00F60596" w:rsidRPr="00A74734" w:rsidRDefault="00F60596" w:rsidP="0003103C">
      <w:pPr>
        <w:pStyle w:val="WasserverordnungText"/>
      </w:pPr>
      <w:r w:rsidRPr="00A74734">
        <w:t>Energieverbrauchsanalyse</w:t>
      </w:r>
    </w:p>
    <w:p w14:paraId="7E7964F7" w14:textId="75112AC4" w:rsidR="00F60596" w:rsidRPr="00A74734" w:rsidRDefault="00F60596" w:rsidP="0003103C">
      <w:pPr>
        <w:pStyle w:val="WasserverordnungText"/>
      </w:pPr>
      <w:r w:rsidRPr="00A74734">
        <w:t>Beratung im Rahmen von PEIK</w:t>
      </w:r>
    </w:p>
    <w:p w14:paraId="122345CE" w14:textId="2EA28CE1" w:rsidR="00F60596" w:rsidRPr="00A74734" w:rsidRDefault="00F60596" w:rsidP="0003103C">
      <w:pPr>
        <w:pStyle w:val="WasserverordnungText"/>
      </w:pPr>
      <w:r w:rsidRPr="00A74734">
        <w:t>Beratung Betriebsoptimierung</w:t>
      </w:r>
    </w:p>
    <w:p w14:paraId="6E399CDE" w14:textId="7D0F4D9A" w:rsidR="00F60596" w:rsidRPr="00A74734" w:rsidRDefault="00F60596" w:rsidP="0003103C">
      <w:pPr>
        <w:pStyle w:val="WasserverordnungText"/>
      </w:pPr>
      <w:r w:rsidRPr="00A74734">
        <w:t>Formlose Beratung für KMU</w:t>
      </w:r>
    </w:p>
    <w:p w14:paraId="75D0ECA1" w14:textId="77777777" w:rsidR="00F60596" w:rsidRPr="00A74734" w:rsidRDefault="00F60596" w:rsidP="00F60596">
      <w:pPr>
        <w:pStyle w:val="WasserPositionsrahmenfix"/>
        <w:framePr w:h="2077" w:wrap="around" w:hAnchor="page" w:x="8787" w:yAlign="top"/>
        <w:spacing w:before="120"/>
        <w:rPr>
          <w:sz w:val="20"/>
          <w:szCs w:val="20"/>
        </w:rPr>
      </w:pPr>
    </w:p>
    <w:p w14:paraId="3343D0DC" w14:textId="4F21056E" w:rsidR="00F60596" w:rsidRPr="00A74734" w:rsidRDefault="00916AF5" w:rsidP="0003103C">
      <w:pPr>
        <w:pStyle w:val="WasserverordnungText"/>
      </w:pPr>
      <w:r w:rsidRPr="00916AF5">
        <w:rPr>
          <w:vertAlign w:val="superscript"/>
        </w:rPr>
        <w:t>3</w:t>
      </w:r>
      <w:r>
        <w:t xml:space="preserve"> </w:t>
      </w:r>
      <w:r>
        <w:tab/>
      </w:r>
      <w:r w:rsidR="00F60596" w:rsidRPr="00A74734">
        <w:t>Der Förderbeitrag kann unabhängig von einem allfälligen Förderbeitrag von Kanton/Bund oder privaten Fördergebern ausbezahlt werden.</w:t>
      </w:r>
    </w:p>
    <w:p w14:paraId="5C4CDB39" w14:textId="40DA29CC" w:rsidR="00F60596" w:rsidRPr="00A74734" w:rsidRDefault="00916AF5" w:rsidP="0003103C">
      <w:pPr>
        <w:pStyle w:val="WasserverordnungText"/>
      </w:pPr>
      <w:r w:rsidRPr="00916AF5">
        <w:rPr>
          <w:vertAlign w:val="superscript"/>
        </w:rPr>
        <w:t>4</w:t>
      </w:r>
      <w:r>
        <w:t xml:space="preserve"> </w:t>
      </w:r>
      <w:r>
        <w:tab/>
      </w:r>
      <w:r w:rsidR="00F60596" w:rsidRPr="00A74734">
        <w:t>Grossverbraucher, die aufgrund der kantonalen Vorschriften eine Energieverbrauchsanalyse EVA oder eine Zielvereinbarung erstellen müssen, erhalten keinen Förderbeitrag.</w:t>
      </w:r>
    </w:p>
    <w:p w14:paraId="39BD281A" w14:textId="0C8252FA" w:rsidR="00B776A3" w:rsidRPr="00A74734" w:rsidRDefault="00916AF5" w:rsidP="0003103C">
      <w:pPr>
        <w:pStyle w:val="WasserverordnungText"/>
      </w:pPr>
      <w:r>
        <w:rPr>
          <w:vertAlign w:val="superscript"/>
        </w:rPr>
        <w:t>5</w:t>
      </w:r>
      <w:r w:rsidR="00F60596" w:rsidRPr="00A74734">
        <w:t xml:space="preserve"> </w:t>
      </w:r>
      <w:r>
        <w:tab/>
        <w:t>G</w:t>
      </w:r>
      <w:r w:rsidRPr="00A74734">
        <w:t>esetzlich</w:t>
      </w:r>
      <w:r w:rsidR="00F60596" w:rsidRPr="00A74734">
        <w:t xml:space="preserve"> vorgeschriebene Betriebsoptimierungen in Nicht-Wohngebäuden werden nicht gefördert.</w:t>
      </w:r>
    </w:p>
    <w:p w14:paraId="5EAF0444" w14:textId="77777777" w:rsidR="00C323B8" w:rsidRPr="00A74734" w:rsidRDefault="00C323B8" w:rsidP="00C323B8">
      <w:pPr>
        <w:pStyle w:val="WasserPositionsrahmenfix"/>
        <w:framePr w:h="6087" w:wrap="around" w:hAnchor="page" w:x="8767" w:y="188"/>
        <w:tabs>
          <w:tab w:val="left" w:pos="851"/>
        </w:tabs>
        <w:ind w:left="284" w:hanging="284"/>
        <w:rPr>
          <w:rFonts w:cs="Arial"/>
          <w:color w:val="000000"/>
          <w:sz w:val="20"/>
          <w:szCs w:val="20"/>
        </w:rPr>
      </w:pPr>
      <w:r w:rsidRPr="00A74734">
        <w:rPr>
          <w:rFonts w:cs="Arial"/>
          <w:color w:val="000000"/>
          <w:sz w:val="20"/>
          <w:szCs w:val="20"/>
        </w:rPr>
        <w:t>Innovative Projekte</w:t>
      </w:r>
    </w:p>
    <w:p w14:paraId="4F2F6909" w14:textId="301210D3" w:rsidR="00F60596" w:rsidRPr="00A74734" w:rsidRDefault="00F60596" w:rsidP="00F60596">
      <w:pPr>
        <w:pStyle w:val="WasserverordnungArt"/>
        <w:rPr>
          <w:sz w:val="20"/>
          <w:szCs w:val="20"/>
        </w:rPr>
      </w:pPr>
      <w:r w:rsidRPr="00A74734">
        <w:rPr>
          <w:sz w:val="20"/>
          <w:szCs w:val="20"/>
        </w:rPr>
        <w:t>Art. 16</w:t>
      </w:r>
    </w:p>
    <w:p w14:paraId="0BA42C88" w14:textId="594C1DD2" w:rsidR="00F60596" w:rsidRPr="00A74734" w:rsidRDefault="00F60596" w:rsidP="0003103C">
      <w:pPr>
        <w:pStyle w:val="WasserverordnungText"/>
      </w:pPr>
      <w:r w:rsidRPr="00A74734">
        <w:t>Die Stadt Dietikon kann auf Antrag einen Zuschuss an die Umsetzungskosten von innovativen Projekten gewähren, welche zu einem nachhaltigen Umgang mit Energie oder anderen natürlichen Ressourcen gemäss den Zielen und Zwecken des Förderreglements beitragen. Die Höhe des Zuschusses wird im Einzelfall festgelegt, beträgt aber maximal 50% der Investitionskosten und maximal Fr. 5'000 pro Antrag.</w:t>
      </w:r>
    </w:p>
    <w:p w14:paraId="344D0EEF" w14:textId="77777777" w:rsidR="00F60596" w:rsidRPr="00A74734" w:rsidRDefault="00F60596" w:rsidP="0003103C">
      <w:pPr>
        <w:pStyle w:val="WasserverordnungText"/>
      </w:pPr>
      <w:r w:rsidRPr="00A74734">
        <w:t>Mögliche Massnahmen sind:</w:t>
      </w:r>
    </w:p>
    <w:p w14:paraId="0B42C324" w14:textId="77777777" w:rsidR="00F60596" w:rsidRPr="00A74734" w:rsidRDefault="00F60596" w:rsidP="0003103C">
      <w:pPr>
        <w:pStyle w:val="WasserverordnungText"/>
        <w:numPr>
          <w:ilvl w:val="0"/>
          <w:numId w:val="23"/>
        </w:numPr>
        <w:ind w:hanging="720"/>
      </w:pPr>
      <w:r w:rsidRPr="00A74734">
        <w:t>Kleinwindkraft-Anlagen (freistehend oder am/auf einem Gebäude)</w:t>
      </w:r>
    </w:p>
    <w:p w14:paraId="1B44E72A" w14:textId="77777777" w:rsidR="00F60596" w:rsidRPr="00A74734" w:rsidRDefault="00F60596" w:rsidP="0003103C">
      <w:pPr>
        <w:pStyle w:val="WasserverordnungText"/>
        <w:numPr>
          <w:ilvl w:val="0"/>
          <w:numId w:val="23"/>
        </w:numPr>
      </w:pPr>
      <w:r w:rsidRPr="00A74734">
        <w:t>Innovative Mobilitätsprojekte, die zu einer Reduktion des Energieverbrauchs oder der CO2-Emissionen beitragen</w:t>
      </w:r>
    </w:p>
    <w:p w14:paraId="3D64FABE" w14:textId="77777777" w:rsidR="00F60596" w:rsidRPr="00A74734" w:rsidRDefault="00F60596" w:rsidP="0003103C">
      <w:pPr>
        <w:pStyle w:val="WasserverordnungText"/>
        <w:numPr>
          <w:ilvl w:val="0"/>
          <w:numId w:val="23"/>
        </w:numPr>
      </w:pPr>
      <w:r w:rsidRPr="00A74734">
        <w:t xml:space="preserve">Verwendung von innovativen Baumaterialien mit besonders geringen grauen CO2-Emissionen </w:t>
      </w:r>
    </w:p>
    <w:p w14:paraId="65F4259C" w14:textId="77777777" w:rsidR="00F60596" w:rsidRPr="00A74734" w:rsidRDefault="00F60596" w:rsidP="0003103C">
      <w:pPr>
        <w:pStyle w:val="WasserverordnungText"/>
        <w:numPr>
          <w:ilvl w:val="0"/>
          <w:numId w:val="23"/>
        </w:numPr>
      </w:pPr>
      <w:r w:rsidRPr="00A74734">
        <w:t>Wärmerückgewinnungen in Industrie, Gewerbe oder Sanitäranlagen</w:t>
      </w:r>
    </w:p>
    <w:p w14:paraId="6253C2A9" w14:textId="098AB69E" w:rsidR="00F60596" w:rsidRPr="00A74734" w:rsidRDefault="00F60596" w:rsidP="0003103C">
      <w:pPr>
        <w:pStyle w:val="WasserverordnungText"/>
        <w:numPr>
          <w:ilvl w:val="0"/>
          <w:numId w:val="23"/>
        </w:numPr>
      </w:pPr>
      <w:r w:rsidRPr="00A74734">
        <w:t>Weitere innovative Massnahmen, welche zu einer Erhöhung der lokalen Stromproduktion aus erneuerbaren Energien, namentlich im Winter, beitragen</w:t>
      </w:r>
    </w:p>
    <w:p w14:paraId="425FCA4D" w14:textId="77777777" w:rsidR="00F60596" w:rsidRPr="00A74734" w:rsidRDefault="00F60596" w:rsidP="0003103C">
      <w:pPr>
        <w:pStyle w:val="WasserverordnungText"/>
        <w:numPr>
          <w:ilvl w:val="0"/>
          <w:numId w:val="23"/>
        </w:numPr>
      </w:pPr>
      <w:r w:rsidRPr="00A74734">
        <w:t>Weitere innovative Massnahmen, welche zu einer Erhöhung der Energieeffizienz in Dietikon beitragen</w:t>
      </w:r>
    </w:p>
    <w:p w14:paraId="4491EB94" w14:textId="47BEE45F" w:rsidR="00F60596" w:rsidRPr="00A74734" w:rsidRDefault="00F60596" w:rsidP="0003103C">
      <w:pPr>
        <w:pStyle w:val="WasserverordnungText"/>
        <w:numPr>
          <w:ilvl w:val="0"/>
          <w:numId w:val="23"/>
        </w:numPr>
      </w:pPr>
      <w:r w:rsidRPr="00A74734">
        <w:t>Weitere innovative Massnahmen, welche zu einer Vermeidung von Lastspitzen im Stromnetz in Dietikon, namentlich im Winter, beitragen</w:t>
      </w:r>
    </w:p>
    <w:p w14:paraId="14C41610" w14:textId="77777777" w:rsidR="00F60596" w:rsidRPr="00A74734" w:rsidRDefault="00F60596" w:rsidP="00C323B8">
      <w:pPr>
        <w:pStyle w:val="WasserPositionsrahmenfix"/>
        <w:framePr w:h="1468" w:wrap="around" w:hAnchor="page" w:x="8787" w:y="253"/>
        <w:spacing w:before="120"/>
        <w:rPr>
          <w:rFonts w:cs="Arial"/>
          <w:color w:val="000000"/>
          <w:sz w:val="20"/>
          <w:szCs w:val="20"/>
        </w:rPr>
      </w:pPr>
      <w:r w:rsidRPr="00A74734">
        <w:rPr>
          <w:rFonts w:cs="Arial"/>
          <w:color w:val="000000"/>
          <w:sz w:val="20"/>
          <w:szCs w:val="20"/>
        </w:rPr>
        <w:t>Innovationswettbewerb</w:t>
      </w:r>
    </w:p>
    <w:p w14:paraId="00B02F46" w14:textId="772C94F8" w:rsidR="00F60596" w:rsidRPr="00A74734" w:rsidRDefault="00F60596" w:rsidP="00F60596">
      <w:pPr>
        <w:pStyle w:val="WasserverordnungArt"/>
        <w:rPr>
          <w:sz w:val="20"/>
          <w:szCs w:val="20"/>
        </w:rPr>
      </w:pPr>
      <w:r w:rsidRPr="00A74734">
        <w:rPr>
          <w:sz w:val="20"/>
          <w:szCs w:val="20"/>
        </w:rPr>
        <w:t>Art. 17</w:t>
      </w:r>
    </w:p>
    <w:p w14:paraId="02122FAE" w14:textId="46AFF3E2" w:rsidR="00F60596" w:rsidRPr="00A74734" w:rsidRDefault="00F60596" w:rsidP="0003103C">
      <w:pPr>
        <w:pStyle w:val="WasserverordnungText"/>
      </w:pPr>
      <w:r w:rsidRPr="00A74734">
        <w:t>Die Stadt Dietikon kann periodisch einen Innovationspreis im Bereich Energie und natürlichen Ressourcen ausschreiben. Sie kann den Wettbewerb auf einzelne Zielgruppen (z.B. Schulen, Handel, Mobilität, Privathaushalte usw.) beschränken. Art und Wert des Preises, Thema des Wettbewerbs sowie die Zulassungsbedingungen werden einzeln in jeder Ausschreibung festgelegt.</w:t>
      </w:r>
    </w:p>
    <w:p w14:paraId="47488627" w14:textId="2E7A3F23" w:rsidR="00F60596" w:rsidRPr="00A74734" w:rsidRDefault="00F60596" w:rsidP="00F60596">
      <w:pPr>
        <w:spacing w:after="200" w:line="260" w:lineRule="exact"/>
        <w:rPr>
          <w:rFonts w:cs="Segoe UI"/>
          <w:szCs w:val="20"/>
        </w:rPr>
      </w:pPr>
      <w:r w:rsidRPr="00A74734">
        <w:rPr>
          <w:szCs w:val="20"/>
        </w:rPr>
        <w:br w:type="page"/>
      </w:r>
    </w:p>
    <w:p w14:paraId="67C3634C" w14:textId="77777777" w:rsidR="00F60596" w:rsidRPr="00A74734" w:rsidRDefault="00F60596" w:rsidP="00C323B8">
      <w:pPr>
        <w:pStyle w:val="WasserPositionsrahmenfix"/>
        <w:framePr w:h="6250" w:wrap="around" w:hAnchor="page" w:x="858" w:y="-66"/>
        <w:spacing w:before="360"/>
        <w:rPr>
          <w:sz w:val="20"/>
          <w:szCs w:val="20"/>
        </w:rPr>
      </w:pPr>
      <w:r w:rsidRPr="00A74734">
        <w:rPr>
          <w:sz w:val="20"/>
          <w:szCs w:val="20"/>
        </w:rPr>
        <w:lastRenderedPageBreak/>
        <w:t>Limitierte Einzelaktionen</w:t>
      </w:r>
    </w:p>
    <w:p w14:paraId="3009490D" w14:textId="2F4D0838" w:rsidR="00B776A3" w:rsidRPr="00A74734" w:rsidRDefault="00B776A3" w:rsidP="00B776A3">
      <w:pPr>
        <w:pStyle w:val="WasserverordnungArt"/>
        <w:rPr>
          <w:sz w:val="20"/>
          <w:szCs w:val="20"/>
        </w:rPr>
      </w:pPr>
      <w:r w:rsidRPr="00A74734">
        <w:rPr>
          <w:sz w:val="20"/>
          <w:szCs w:val="20"/>
        </w:rPr>
        <w:t>Art. 1</w:t>
      </w:r>
      <w:r w:rsidR="00F60596" w:rsidRPr="00A74734">
        <w:rPr>
          <w:sz w:val="20"/>
          <w:szCs w:val="20"/>
        </w:rPr>
        <w:t>8</w:t>
      </w:r>
    </w:p>
    <w:p w14:paraId="4A42CF5F" w14:textId="77777777" w:rsidR="00F60596" w:rsidRPr="00A74734" w:rsidRDefault="00F60596" w:rsidP="0003103C">
      <w:pPr>
        <w:pStyle w:val="WasserverordnungText"/>
      </w:pPr>
      <w:r w:rsidRPr="00A74734">
        <w:t xml:space="preserve">Zusätzlich zum regulären Förderprogramm führt die Stadt Dietikon periodisch einzelne, bezüglich zeitlicher Dauer oder Fördervolumen begrenzte Förderaktionen durch. Dabei können einzelne Massnahmen des Förderprogramms in einer konzentrierten Aktion kommuniziert und durchgeführt werden, oder kurzzeitig auch andere Massnahmen gefördert werden, welche sich nicht für eine dauerhafte Förderung eignen. </w:t>
      </w:r>
    </w:p>
    <w:p w14:paraId="4217032F" w14:textId="3CEC248B" w:rsidR="00F60596" w:rsidRPr="00A74734" w:rsidRDefault="00F60596" w:rsidP="0003103C">
      <w:pPr>
        <w:pStyle w:val="WasserverordnungText"/>
      </w:pPr>
      <w:r w:rsidRPr="00A74734">
        <w:t>Beispiele solcher Aktionen sind:</w:t>
      </w:r>
    </w:p>
    <w:p w14:paraId="07E1FE3D" w14:textId="4D1BB4AB" w:rsidR="00F60596" w:rsidRPr="00A74734" w:rsidRDefault="00F60596" w:rsidP="0003103C">
      <w:pPr>
        <w:pStyle w:val="WasserverordnungText"/>
        <w:numPr>
          <w:ilvl w:val="0"/>
          <w:numId w:val="24"/>
        </w:numPr>
      </w:pPr>
      <w:r w:rsidRPr="00A74734">
        <w:t>Energieeffiziente Geräte wie Waschmaschinen, Wäschetrockner, Geschirrspüler, Kühlschränke in EFH und Gewerbegebäuden</w:t>
      </w:r>
    </w:p>
    <w:p w14:paraId="03E32DAD" w14:textId="2C41BD73" w:rsidR="00F60596" w:rsidRPr="00A74734" w:rsidRDefault="00F60596" w:rsidP="0003103C">
      <w:pPr>
        <w:pStyle w:val="WasserverordnungText"/>
        <w:numPr>
          <w:ilvl w:val="0"/>
          <w:numId w:val="24"/>
        </w:numPr>
      </w:pPr>
      <w:r w:rsidRPr="00A74734">
        <w:t>Limitierte kostenlose Energieberatung für Gebäudeeigentümer</w:t>
      </w:r>
    </w:p>
    <w:p w14:paraId="3D5BEC36" w14:textId="7E63313E" w:rsidR="00F60596" w:rsidRPr="00A74734" w:rsidRDefault="00F60596" w:rsidP="0003103C">
      <w:pPr>
        <w:pStyle w:val="WasserverordnungText"/>
        <w:numPr>
          <w:ilvl w:val="0"/>
          <w:numId w:val="24"/>
        </w:numPr>
      </w:pPr>
      <w:r w:rsidRPr="00A74734">
        <w:t>Limitierte kostenlose Energieberatung für KMU</w:t>
      </w:r>
    </w:p>
    <w:p w14:paraId="0A81AD76" w14:textId="2D061CDF" w:rsidR="00F60596" w:rsidRPr="00A74734" w:rsidRDefault="00F60596" w:rsidP="0003103C">
      <w:pPr>
        <w:pStyle w:val="WasserverordnungText"/>
        <w:numPr>
          <w:ilvl w:val="0"/>
          <w:numId w:val="24"/>
        </w:numPr>
      </w:pPr>
      <w:r w:rsidRPr="00A74734">
        <w:t xml:space="preserve">Bei Holzüberschuss: Vergünstigtes Brennholz / Hackschnitzel / Pellets aus dem </w:t>
      </w:r>
      <w:proofErr w:type="spellStart"/>
      <w:r w:rsidRPr="00A74734">
        <w:t>Dietiker</w:t>
      </w:r>
      <w:proofErr w:type="spellEnd"/>
      <w:r w:rsidRPr="00A74734">
        <w:t xml:space="preserve"> Wald</w:t>
      </w:r>
    </w:p>
    <w:p w14:paraId="2BE8332D" w14:textId="1719D66F" w:rsidR="00F60596" w:rsidRPr="00A74734" w:rsidRDefault="00F60596" w:rsidP="0003103C">
      <w:pPr>
        <w:pStyle w:val="WasserverordnungText"/>
        <w:numPr>
          <w:ilvl w:val="0"/>
          <w:numId w:val="24"/>
        </w:numPr>
      </w:pPr>
      <w:r w:rsidRPr="00A74734">
        <w:t>Beitrag an den Kauf eines E-</w:t>
      </w:r>
      <w:proofErr w:type="spellStart"/>
      <w:r w:rsidRPr="00A74734">
        <w:t>Cargobikes</w:t>
      </w:r>
      <w:proofErr w:type="spellEnd"/>
      <w:r w:rsidRPr="00A74734">
        <w:t xml:space="preserve"> (elektrisch betriebenes Lastenvelo)</w:t>
      </w:r>
    </w:p>
    <w:p w14:paraId="4DA806E3" w14:textId="040B33D0" w:rsidR="00F60596" w:rsidRPr="00A74734" w:rsidRDefault="00F60596" w:rsidP="0003103C">
      <w:pPr>
        <w:pStyle w:val="WasserverordnungText"/>
        <w:numPr>
          <w:ilvl w:val="0"/>
          <w:numId w:val="24"/>
        </w:numPr>
      </w:pPr>
      <w:r w:rsidRPr="00A74734">
        <w:t>Befristete Förderung des Wechsels vom EKZ-Tarif mit unbeschränkter Flexibilität (keine Sperrzeiten) zum Tarif mit eingeschränkter Flexibilität (Sperrzeiten), je-weils vor einer drohenden Strom-Mangellage</w:t>
      </w:r>
    </w:p>
    <w:p w14:paraId="5FE7CEC0" w14:textId="2E60229A" w:rsidR="00F60596" w:rsidRPr="00A74734" w:rsidRDefault="00F60596" w:rsidP="0003103C">
      <w:pPr>
        <w:pStyle w:val="WasserverordnungText"/>
      </w:pPr>
      <w:r w:rsidRPr="00A74734">
        <w:t>Die Förderbeiträge und die Limiten werden für jede Aktion einzeln festgelegt.</w:t>
      </w:r>
    </w:p>
    <w:p w14:paraId="497F294C" w14:textId="63178DCD" w:rsidR="00F60596" w:rsidRPr="00A74734" w:rsidRDefault="00F60596" w:rsidP="0003103C">
      <w:pPr>
        <w:pStyle w:val="WasserverordnungText"/>
      </w:pPr>
    </w:p>
    <w:p w14:paraId="19A7D97A" w14:textId="0B1B7A76" w:rsidR="00F60596" w:rsidRPr="00A74734" w:rsidRDefault="00F60596" w:rsidP="00F60596">
      <w:pPr>
        <w:pStyle w:val="WasserverordnungTitelvorlage"/>
        <w:ind w:left="2268"/>
        <w:rPr>
          <w:szCs w:val="20"/>
        </w:rPr>
      </w:pPr>
      <w:bookmarkStart w:id="5" w:name="_Toc206066934"/>
      <w:r w:rsidRPr="00A74734">
        <w:rPr>
          <w:szCs w:val="20"/>
        </w:rPr>
        <w:t>Schlussbestimmungen</w:t>
      </w:r>
      <w:bookmarkEnd w:id="5"/>
    </w:p>
    <w:p w14:paraId="5176F47C" w14:textId="77777777" w:rsidR="00F60596" w:rsidRPr="00A74734" w:rsidRDefault="00F60596" w:rsidP="00916AF5">
      <w:pPr>
        <w:pStyle w:val="WasserPositionsrahmenfix"/>
        <w:framePr w:h="1236" w:wrap="around" w:hAnchor="page" w:x="857" w:y="496"/>
        <w:spacing w:before="0"/>
        <w:rPr>
          <w:sz w:val="20"/>
          <w:szCs w:val="20"/>
        </w:rPr>
      </w:pPr>
      <w:r w:rsidRPr="00A74734">
        <w:rPr>
          <w:sz w:val="20"/>
          <w:szCs w:val="20"/>
        </w:rPr>
        <w:t>Inkrafttreten</w:t>
      </w:r>
    </w:p>
    <w:p w14:paraId="0C6598D6" w14:textId="663C40D5" w:rsidR="00BA2617" w:rsidRPr="00A74734" w:rsidRDefault="00BA2617" w:rsidP="00BA2617">
      <w:pPr>
        <w:pStyle w:val="WasserverordnungArt"/>
        <w:rPr>
          <w:sz w:val="20"/>
          <w:szCs w:val="20"/>
        </w:rPr>
      </w:pPr>
      <w:r w:rsidRPr="00A74734">
        <w:rPr>
          <w:sz w:val="20"/>
          <w:szCs w:val="20"/>
        </w:rPr>
        <w:t>Art. 2</w:t>
      </w:r>
      <w:r w:rsidR="009349A2" w:rsidRPr="00A74734">
        <w:rPr>
          <w:sz w:val="20"/>
          <w:szCs w:val="20"/>
        </w:rPr>
        <w:t>9</w:t>
      </w:r>
    </w:p>
    <w:p w14:paraId="79C8608D" w14:textId="1BACCE93" w:rsidR="00BA2617" w:rsidRPr="00A74734" w:rsidRDefault="00C869D5" w:rsidP="0003103C">
      <w:pPr>
        <w:pStyle w:val="WasserverordnungText"/>
      </w:pPr>
      <w:r w:rsidRPr="00A74734">
        <w:t>Der Stad</w:t>
      </w:r>
      <w:r w:rsidR="005B7C55" w:rsidRPr="00A74734">
        <w:t>t</w:t>
      </w:r>
      <w:r w:rsidRPr="00A74734">
        <w:t>rat genehmigt diese Ausführungsbestimmungen und bestimmt den Zeitpunkt des Inkrafttretens.</w:t>
      </w:r>
    </w:p>
    <w:p w14:paraId="583AEB3A" w14:textId="77777777" w:rsidR="00F60596" w:rsidRDefault="00F60596">
      <w:pPr>
        <w:spacing w:after="200" w:line="260" w:lineRule="exact"/>
        <w:rPr>
          <w:rFonts w:cs="Segoe UI"/>
        </w:rPr>
      </w:pPr>
      <w:r>
        <w:br w:type="page"/>
      </w:r>
    </w:p>
    <w:p w14:paraId="6BC1C382" w14:textId="7C14E2ED" w:rsidR="00BA2617" w:rsidRPr="007E6A07" w:rsidRDefault="00BA2617" w:rsidP="0003103C">
      <w:pPr>
        <w:pStyle w:val="WasserverordnungText"/>
      </w:pPr>
      <w:r w:rsidRPr="007E6A07">
        <w:lastRenderedPageBreak/>
        <w:t xml:space="preserve">NAMENS DES </w:t>
      </w:r>
      <w:r>
        <w:t>STADTRATES</w:t>
      </w:r>
    </w:p>
    <w:p w14:paraId="03764878" w14:textId="127BF833" w:rsidR="00BA2617" w:rsidRDefault="00BA2617" w:rsidP="0003103C">
      <w:pPr>
        <w:pStyle w:val="WasserverordnungText"/>
      </w:pPr>
    </w:p>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4"/>
        <w:gridCol w:w="4538"/>
      </w:tblGrid>
      <w:tr w:rsidR="001C3A19" w14:paraId="76688A4B" w14:textId="77777777" w:rsidTr="001C3A19">
        <w:tc>
          <w:tcPr>
            <w:tcW w:w="4813" w:type="dxa"/>
          </w:tcPr>
          <w:p w14:paraId="02E04D0F" w14:textId="6B7CC54C" w:rsidR="001C3A19" w:rsidRDefault="001C3A19" w:rsidP="0003103C">
            <w:pPr>
              <w:pStyle w:val="WasserverordnungText"/>
            </w:pPr>
            <w:proofErr w:type="spellStart"/>
            <w:r>
              <w:t>xy</w:t>
            </w:r>
            <w:proofErr w:type="spellEnd"/>
          </w:p>
        </w:tc>
        <w:tc>
          <w:tcPr>
            <w:tcW w:w="4814" w:type="dxa"/>
          </w:tcPr>
          <w:p w14:paraId="71F8F1FE" w14:textId="68ECCB4E" w:rsidR="001C3A19" w:rsidRDefault="001C3A19" w:rsidP="0003103C">
            <w:pPr>
              <w:pStyle w:val="WasserverordnungText"/>
            </w:pPr>
            <w:proofErr w:type="spellStart"/>
            <w:r>
              <w:t>xy</w:t>
            </w:r>
            <w:proofErr w:type="spellEnd"/>
          </w:p>
        </w:tc>
      </w:tr>
      <w:tr w:rsidR="001C3A19" w14:paraId="72B98FE3" w14:textId="77777777" w:rsidTr="001C3A19">
        <w:tc>
          <w:tcPr>
            <w:tcW w:w="4813" w:type="dxa"/>
          </w:tcPr>
          <w:p w14:paraId="62B30562" w14:textId="2B467B0F" w:rsidR="001C3A19" w:rsidRDefault="00466D02" w:rsidP="0003103C">
            <w:pPr>
              <w:pStyle w:val="WasserverordnungText"/>
            </w:pPr>
            <w:r>
              <w:t>Stadtpräsident</w:t>
            </w:r>
          </w:p>
        </w:tc>
        <w:tc>
          <w:tcPr>
            <w:tcW w:w="4814" w:type="dxa"/>
          </w:tcPr>
          <w:p w14:paraId="08E27545" w14:textId="6F534BE7" w:rsidR="001C3A19" w:rsidRDefault="00466D02" w:rsidP="0003103C">
            <w:pPr>
              <w:pStyle w:val="WasserverordnungText"/>
            </w:pPr>
            <w:r>
              <w:t>Stadtschreiberin</w:t>
            </w:r>
          </w:p>
        </w:tc>
      </w:tr>
    </w:tbl>
    <w:p w14:paraId="6FFE68B3" w14:textId="216CB8E9" w:rsidR="00EB59C5" w:rsidRDefault="00EB59C5" w:rsidP="0003103C">
      <w:pPr>
        <w:pStyle w:val="WasserverordnungText"/>
      </w:pPr>
    </w:p>
    <w:p w14:paraId="62FE8674" w14:textId="2FF70E69" w:rsidR="003B4E7F" w:rsidRDefault="003B4E7F" w:rsidP="0003103C">
      <w:pPr>
        <w:pStyle w:val="WasserverordnungText"/>
      </w:pPr>
    </w:p>
    <w:p w14:paraId="7D34DFC2" w14:textId="4403E1D3" w:rsidR="003B4E7F" w:rsidRPr="004B0FA8" w:rsidRDefault="003B4E7F" w:rsidP="0003103C">
      <w:pPr>
        <w:pStyle w:val="WasserverordnungText"/>
      </w:pPr>
      <w:r w:rsidRPr="004B0FA8">
        <w:t xml:space="preserve">Vom </w:t>
      </w:r>
      <w:r>
        <w:t>Stadtrat</w:t>
      </w:r>
      <w:r w:rsidRPr="004B0FA8">
        <w:t xml:space="preserve"> mit Beschluss vom </w:t>
      </w:r>
      <w:r>
        <w:rPr>
          <w:shd w:val="clear" w:color="auto" w:fill="FFFF00"/>
        </w:rPr>
        <w:t>xx</w:t>
      </w:r>
      <w:r w:rsidRPr="004B0FA8">
        <w:rPr>
          <w:shd w:val="clear" w:color="auto" w:fill="FFFF00"/>
        </w:rPr>
        <w:t xml:space="preserve">. </w:t>
      </w:r>
      <w:proofErr w:type="spellStart"/>
      <w:r>
        <w:rPr>
          <w:shd w:val="clear" w:color="auto" w:fill="FFFF00"/>
        </w:rPr>
        <w:t>xxxx</w:t>
      </w:r>
      <w:proofErr w:type="spellEnd"/>
      <w:r w:rsidRPr="004B0FA8">
        <w:rPr>
          <w:shd w:val="clear" w:color="auto" w:fill="FFFF00"/>
        </w:rPr>
        <w:t xml:space="preserve"> 202</w:t>
      </w:r>
      <w:r>
        <w:rPr>
          <w:shd w:val="clear" w:color="auto" w:fill="FFFF00"/>
        </w:rPr>
        <w:t>x</w:t>
      </w:r>
      <w:r w:rsidRPr="004B0FA8">
        <w:t xml:space="preserve"> erlassen.</w:t>
      </w:r>
    </w:p>
    <w:p w14:paraId="33F09D73" w14:textId="3507064D" w:rsidR="006D1683" w:rsidRDefault="003B4E7F" w:rsidP="0003103C">
      <w:pPr>
        <w:pStyle w:val="WasserverordnungText"/>
      </w:pPr>
      <w:r w:rsidRPr="004B0FA8">
        <w:t xml:space="preserve">In Kraft gesetzt auf den </w:t>
      </w:r>
      <w:r>
        <w:rPr>
          <w:shd w:val="clear" w:color="auto" w:fill="FFFF00"/>
        </w:rPr>
        <w:t>xx</w:t>
      </w:r>
      <w:r w:rsidRPr="004B0FA8">
        <w:rPr>
          <w:shd w:val="clear" w:color="auto" w:fill="FFFF00"/>
        </w:rPr>
        <w:t xml:space="preserve">. </w:t>
      </w:r>
      <w:proofErr w:type="spellStart"/>
      <w:r>
        <w:rPr>
          <w:shd w:val="clear" w:color="auto" w:fill="FFFF00"/>
        </w:rPr>
        <w:t>xxxx</w:t>
      </w:r>
      <w:proofErr w:type="spellEnd"/>
      <w:r w:rsidRPr="004B0FA8">
        <w:rPr>
          <w:shd w:val="clear" w:color="auto" w:fill="FFFF00"/>
        </w:rPr>
        <w:t xml:space="preserve"> 202</w:t>
      </w:r>
      <w:r>
        <w:rPr>
          <w:shd w:val="clear" w:color="auto" w:fill="FFFF00"/>
        </w:rPr>
        <w:t>x</w:t>
      </w:r>
      <w:r w:rsidRPr="004B0FA8">
        <w:t xml:space="preserve"> gemäss Stadtratsbeschluss vom </w:t>
      </w:r>
      <w:r>
        <w:rPr>
          <w:shd w:val="clear" w:color="auto" w:fill="FFFF00"/>
        </w:rPr>
        <w:t>xx.</w:t>
      </w:r>
      <w:r w:rsidRPr="004B0FA8">
        <w:rPr>
          <w:shd w:val="clear" w:color="auto" w:fill="FFFF00"/>
        </w:rPr>
        <w:t xml:space="preserve"> </w:t>
      </w:r>
      <w:proofErr w:type="spellStart"/>
      <w:r>
        <w:rPr>
          <w:shd w:val="clear" w:color="auto" w:fill="FFFF00"/>
        </w:rPr>
        <w:t>xxxx</w:t>
      </w:r>
      <w:proofErr w:type="spellEnd"/>
      <w:r w:rsidRPr="004B0FA8">
        <w:rPr>
          <w:shd w:val="clear" w:color="auto" w:fill="FFFF00"/>
        </w:rPr>
        <w:t xml:space="preserve"> 202</w:t>
      </w:r>
      <w:r>
        <w:rPr>
          <w:shd w:val="clear" w:color="auto" w:fill="FFFF00"/>
        </w:rPr>
        <w:t>x</w:t>
      </w:r>
      <w:r w:rsidRPr="004B0FA8">
        <w:t>.</w:t>
      </w:r>
    </w:p>
    <w:p w14:paraId="698991BC" w14:textId="77777777" w:rsidR="006D1683" w:rsidRDefault="006D1683">
      <w:pPr>
        <w:spacing w:after="200" w:line="260" w:lineRule="exact"/>
        <w:rPr>
          <w:rFonts w:cs="Segoe UI"/>
        </w:rPr>
      </w:pPr>
      <w:r>
        <w:br w:type="page"/>
      </w:r>
    </w:p>
    <w:p w14:paraId="7C5FAE28" w14:textId="7D533ED7" w:rsidR="006D1683" w:rsidRDefault="006D1683" w:rsidP="006D1683">
      <w:pPr>
        <w:pStyle w:val="WasserverordnungTitelvorlage"/>
        <w:ind w:hanging="215"/>
      </w:pPr>
      <w:bookmarkStart w:id="6" w:name="_Toc206066935"/>
      <w:r>
        <w:lastRenderedPageBreak/>
        <w:t>Anhang A -  Tabelle förderungsberechtigte Massnahmen und Mindestanforderungen</w:t>
      </w:r>
      <w:bookmarkEnd w:id="6"/>
    </w:p>
    <w:p w14:paraId="00360FC1" w14:textId="550CA4EF" w:rsidR="003B4E7F" w:rsidRDefault="003B4E7F" w:rsidP="0003103C">
      <w:pPr>
        <w:pStyle w:val="WasserverordnungText"/>
      </w:pPr>
    </w:p>
    <w:tbl>
      <w:tblPr>
        <w:tblStyle w:val="Tabellenraster"/>
        <w:tblW w:w="9639" w:type="dxa"/>
        <w:tblBorders>
          <w:top w:val="single" w:sz="4" w:space="0" w:color="595959" w:themeColor="text1" w:themeTint="A6"/>
          <w:left w:val="none" w:sz="0" w:space="0" w:color="auto"/>
          <w:bottom w:val="single" w:sz="4" w:space="0" w:color="595959" w:themeColor="text1" w:themeTint="A6"/>
          <w:right w:val="none" w:sz="0" w:space="0" w:color="auto"/>
          <w:insideH w:val="single" w:sz="4" w:space="0" w:color="595959" w:themeColor="text1" w:themeTint="A6"/>
          <w:insideV w:val="none" w:sz="0" w:space="0" w:color="auto"/>
        </w:tblBorders>
        <w:tblLayout w:type="fixed"/>
        <w:tblCellMar>
          <w:left w:w="0" w:type="dxa"/>
        </w:tblCellMar>
        <w:tblLook w:val="04A0" w:firstRow="1" w:lastRow="0" w:firstColumn="1" w:lastColumn="0" w:noHBand="0" w:noVBand="1"/>
      </w:tblPr>
      <w:tblGrid>
        <w:gridCol w:w="2127"/>
        <w:gridCol w:w="4149"/>
        <w:gridCol w:w="3363"/>
      </w:tblGrid>
      <w:tr w:rsidR="006D1683" w:rsidRPr="00D30BF7" w14:paraId="368A6823" w14:textId="77777777" w:rsidTr="006F15A4">
        <w:tc>
          <w:tcPr>
            <w:tcW w:w="2127" w:type="dxa"/>
            <w:tcBorders>
              <w:bottom w:val="single" w:sz="4" w:space="0" w:color="595959" w:themeColor="text1" w:themeTint="A6"/>
            </w:tcBorders>
            <w:shd w:val="clear" w:color="auto" w:fill="D9D9D9" w:themeFill="background1" w:themeFillShade="D9"/>
          </w:tcPr>
          <w:p w14:paraId="04DE9B8A" w14:textId="77777777" w:rsidR="006D1683" w:rsidRPr="00D30BF7" w:rsidRDefault="006D1683" w:rsidP="006F15A4">
            <w:pPr>
              <w:spacing w:after="0" w:line="180" w:lineRule="atLeast"/>
              <w:rPr>
                <w:rFonts w:ascii="Segoe UI Tab" w:hAnsi="Segoe UI Tab" w:cs="Segoe UI Tab"/>
                <w:sz w:val="16"/>
              </w:rPr>
            </w:pPr>
            <w:r>
              <w:rPr>
                <w:rFonts w:ascii="Segoe UI Tab" w:hAnsi="Segoe UI Tab" w:cs="Segoe UI Tab"/>
                <w:sz w:val="16"/>
              </w:rPr>
              <w:t>Massnahme</w:t>
            </w:r>
          </w:p>
        </w:tc>
        <w:tc>
          <w:tcPr>
            <w:tcW w:w="4149" w:type="dxa"/>
            <w:tcBorders>
              <w:bottom w:val="single" w:sz="4" w:space="0" w:color="595959" w:themeColor="text1" w:themeTint="A6"/>
            </w:tcBorders>
            <w:shd w:val="clear" w:color="auto" w:fill="D9D9D9" w:themeFill="background1" w:themeFillShade="D9"/>
          </w:tcPr>
          <w:p w14:paraId="6B01B866" w14:textId="77777777" w:rsidR="006D1683" w:rsidRPr="00D30BF7" w:rsidRDefault="006D1683" w:rsidP="006F15A4">
            <w:pPr>
              <w:spacing w:after="0" w:line="180" w:lineRule="atLeast"/>
              <w:rPr>
                <w:rFonts w:ascii="Segoe UI Tab" w:hAnsi="Segoe UI Tab" w:cs="Segoe UI Tab"/>
                <w:sz w:val="16"/>
              </w:rPr>
            </w:pPr>
            <w:r>
              <w:rPr>
                <w:rFonts w:ascii="Segoe UI Tab" w:hAnsi="Segoe UI Tab" w:cs="Segoe UI Tab"/>
                <w:sz w:val="16"/>
              </w:rPr>
              <w:t>Mindestanforderung</w:t>
            </w:r>
          </w:p>
        </w:tc>
        <w:tc>
          <w:tcPr>
            <w:tcW w:w="3363" w:type="dxa"/>
            <w:tcBorders>
              <w:bottom w:val="single" w:sz="4" w:space="0" w:color="595959" w:themeColor="text1" w:themeTint="A6"/>
            </w:tcBorders>
            <w:shd w:val="clear" w:color="auto" w:fill="D9D9D9" w:themeFill="background1" w:themeFillShade="D9"/>
          </w:tcPr>
          <w:p w14:paraId="3C0C14E5" w14:textId="77777777" w:rsidR="006D1683" w:rsidRDefault="006D1683" w:rsidP="006F15A4">
            <w:pPr>
              <w:spacing w:after="0" w:line="180" w:lineRule="atLeast"/>
              <w:rPr>
                <w:rFonts w:ascii="Segoe UI Tab" w:hAnsi="Segoe UI Tab" w:cs="Segoe UI Tab"/>
                <w:sz w:val="16"/>
              </w:rPr>
            </w:pPr>
            <w:r>
              <w:rPr>
                <w:rFonts w:ascii="Segoe UI Tab" w:hAnsi="Segoe UI Tab" w:cs="Segoe UI Tab"/>
                <w:sz w:val="16"/>
              </w:rPr>
              <w:t>Bemerkungen</w:t>
            </w:r>
          </w:p>
        </w:tc>
      </w:tr>
      <w:tr w:rsidR="006D1683" w:rsidRPr="00D30BF7" w14:paraId="1D3AA628" w14:textId="77777777" w:rsidTr="006F15A4">
        <w:tc>
          <w:tcPr>
            <w:tcW w:w="2127" w:type="dxa"/>
          </w:tcPr>
          <w:p w14:paraId="76C9E379" w14:textId="77777777" w:rsidR="006D1683" w:rsidRPr="00D30BF7" w:rsidRDefault="006D1683" w:rsidP="006F15A4">
            <w:pPr>
              <w:spacing w:after="0"/>
              <w:rPr>
                <w:rFonts w:ascii="Segoe UI Tab" w:hAnsi="Segoe UI Tab" w:cs="Segoe UI Tab"/>
              </w:rPr>
            </w:pPr>
            <w:r w:rsidRPr="000A64E1">
              <w:t>Wärmepumpen-Check EKZ</w:t>
            </w:r>
          </w:p>
        </w:tc>
        <w:tc>
          <w:tcPr>
            <w:tcW w:w="4149" w:type="dxa"/>
          </w:tcPr>
          <w:p w14:paraId="3A289437" w14:textId="77777777" w:rsidR="006D1683" w:rsidRDefault="006D1683" w:rsidP="006F15A4">
            <w:pPr>
              <w:spacing w:after="0"/>
              <w:rPr>
                <w:rFonts w:ascii="Segoe UI Tab" w:hAnsi="Segoe UI Tab" w:cs="Segoe UI Tab"/>
              </w:rPr>
            </w:pPr>
            <w:r w:rsidRPr="000A64E1">
              <w:t>Meldung und Bericht der EKZ zur ausgeführten Optimierung</w:t>
            </w:r>
          </w:p>
        </w:tc>
        <w:tc>
          <w:tcPr>
            <w:tcW w:w="3363" w:type="dxa"/>
          </w:tcPr>
          <w:p w14:paraId="41CAD42D" w14:textId="77777777" w:rsidR="006D1683" w:rsidRDefault="006D1683" w:rsidP="006F15A4">
            <w:pPr>
              <w:spacing w:after="0"/>
              <w:rPr>
                <w:rFonts w:ascii="Segoe UI Tab" w:hAnsi="Segoe UI Tab" w:cs="Segoe UI Tab"/>
              </w:rPr>
            </w:pPr>
            <w:r w:rsidRPr="000A64E1">
              <w:t xml:space="preserve">Detaillierte Informationen siehe Webseite EKZ www.ekz.ch </w:t>
            </w:r>
          </w:p>
        </w:tc>
      </w:tr>
      <w:tr w:rsidR="006D1683" w:rsidRPr="00D30BF7" w14:paraId="196F678A" w14:textId="77777777" w:rsidTr="006F15A4">
        <w:tc>
          <w:tcPr>
            <w:tcW w:w="2127" w:type="dxa"/>
          </w:tcPr>
          <w:p w14:paraId="499F63C8" w14:textId="77777777" w:rsidR="006D1683" w:rsidRDefault="006D1683" w:rsidP="006F15A4">
            <w:pPr>
              <w:spacing w:after="0"/>
              <w:rPr>
                <w:rFonts w:ascii="Segoe UI Tab" w:hAnsi="Segoe UI Tab" w:cs="Segoe UI Tab"/>
              </w:rPr>
            </w:pPr>
            <w:r w:rsidRPr="000A64E1">
              <w:t>Thermische Speicher</w:t>
            </w:r>
          </w:p>
        </w:tc>
        <w:tc>
          <w:tcPr>
            <w:tcW w:w="4149" w:type="dxa"/>
          </w:tcPr>
          <w:p w14:paraId="02C3BDE3" w14:textId="77777777" w:rsidR="006D1683" w:rsidRDefault="006D1683" w:rsidP="006F15A4">
            <w:pPr>
              <w:spacing w:after="0"/>
              <w:rPr>
                <w:rFonts w:ascii="Segoe UI Tab" w:hAnsi="Segoe UI Tab" w:cs="Segoe UI Tab"/>
              </w:rPr>
            </w:pPr>
            <w:r w:rsidRPr="000A64E1">
              <w:t>Speicher in Kombination mit einer Wärmepumpe. Der Speicher erhöht die Effizienz der Wärmepumpe.</w:t>
            </w:r>
          </w:p>
        </w:tc>
        <w:tc>
          <w:tcPr>
            <w:tcW w:w="3363" w:type="dxa"/>
          </w:tcPr>
          <w:p w14:paraId="2A5852DB" w14:textId="77777777" w:rsidR="006D1683" w:rsidRDefault="006D1683" w:rsidP="006F15A4">
            <w:pPr>
              <w:spacing w:after="0"/>
              <w:rPr>
                <w:rFonts w:ascii="Segoe UI Tab" w:hAnsi="Segoe UI Tab" w:cs="Segoe UI Tab"/>
              </w:rPr>
            </w:pPr>
            <w:r w:rsidRPr="000A64E1">
              <w:t>Konventionelle Pufferspeicher für eine Wärmepumpe werden nicht gefördert</w:t>
            </w:r>
          </w:p>
        </w:tc>
      </w:tr>
      <w:tr w:rsidR="006D1683" w:rsidRPr="00D30BF7" w14:paraId="5697BC1B" w14:textId="77777777" w:rsidTr="006F15A4">
        <w:tc>
          <w:tcPr>
            <w:tcW w:w="2127" w:type="dxa"/>
          </w:tcPr>
          <w:p w14:paraId="61E3EAA7" w14:textId="77777777" w:rsidR="006D1683" w:rsidRDefault="006D1683" w:rsidP="006F15A4">
            <w:pPr>
              <w:spacing w:after="0"/>
              <w:rPr>
                <w:rFonts w:ascii="Segoe UI Tab" w:hAnsi="Segoe UI Tab" w:cs="Segoe UI Tab"/>
              </w:rPr>
            </w:pPr>
            <w:r w:rsidRPr="000A64E1">
              <w:t>Wasserstoff-Speicher</w:t>
            </w:r>
          </w:p>
        </w:tc>
        <w:tc>
          <w:tcPr>
            <w:tcW w:w="4149" w:type="dxa"/>
          </w:tcPr>
          <w:p w14:paraId="7FADFA7B" w14:textId="77777777" w:rsidR="006D1683" w:rsidRDefault="006D1683" w:rsidP="006F15A4">
            <w:pPr>
              <w:spacing w:after="0"/>
              <w:rPr>
                <w:rFonts w:ascii="Segoe UI Tab" w:hAnsi="Segoe UI Tab" w:cs="Segoe UI Tab"/>
              </w:rPr>
            </w:pPr>
            <w:r w:rsidRPr="000A64E1">
              <w:t>Speicher in Kombination mit einer Wärmepumpe. Der Speicher reduziert den Strombezug der Wärmepumpe in den Wintermonaten</w:t>
            </w:r>
          </w:p>
        </w:tc>
        <w:tc>
          <w:tcPr>
            <w:tcW w:w="3363" w:type="dxa"/>
          </w:tcPr>
          <w:p w14:paraId="506F3D83" w14:textId="77777777" w:rsidR="006D1683" w:rsidRDefault="006D1683" w:rsidP="006F15A4">
            <w:pPr>
              <w:spacing w:after="0"/>
              <w:rPr>
                <w:rFonts w:ascii="Segoe UI Tab" w:hAnsi="Segoe UI Tab" w:cs="Segoe UI Tab"/>
              </w:rPr>
            </w:pPr>
          </w:p>
        </w:tc>
      </w:tr>
      <w:tr w:rsidR="007C7950" w:rsidRPr="00D30BF7" w14:paraId="0BFBF2DE" w14:textId="77777777" w:rsidTr="006F15A4">
        <w:tc>
          <w:tcPr>
            <w:tcW w:w="2127" w:type="dxa"/>
          </w:tcPr>
          <w:p w14:paraId="496B8836" w14:textId="1DD6AFCD" w:rsidR="007C7950" w:rsidRPr="000A64E1" w:rsidRDefault="007C7950" w:rsidP="007C7950">
            <w:pPr>
              <w:spacing w:after="0"/>
            </w:pPr>
            <w:r w:rsidRPr="000A64E1">
              <w:t xml:space="preserve">Verbrauchsbasiertes </w:t>
            </w:r>
            <w:r>
              <w:t>G</w:t>
            </w:r>
            <w:r w:rsidRPr="000A64E1">
              <w:t>ebäudetechnik-Monitoring</w:t>
            </w:r>
          </w:p>
        </w:tc>
        <w:tc>
          <w:tcPr>
            <w:tcW w:w="4149" w:type="dxa"/>
          </w:tcPr>
          <w:p w14:paraId="3D555EDA" w14:textId="50231354" w:rsidR="007C7950" w:rsidRPr="000A64E1" w:rsidRDefault="007C7950" w:rsidP="007C7950">
            <w:pPr>
              <w:spacing w:after="0"/>
            </w:pPr>
            <w:r w:rsidRPr="000A64E1">
              <w:t xml:space="preserve">Das gewählte Gebäudetechnik-Monitoring in einem </w:t>
            </w:r>
            <w:proofErr w:type="spellStart"/>
            <w:r w:rsidRPr="000A64E1">
              <w:t>Bestandesbau</w:t>
            </w:r>
            <w:proofErr w:type="spellEnd"/>
            <w:r w:rsidRPr="000A64E1">
              <w:t xml:space="preserve"> erfasst reale Verbrauchsdaten, wertet diese aus und meldet Störungen bzw. ungewöhnliche Veränderungen des Energieverbrauchs, die eine Reaktion erfordern, und/oder optimiert den Energieverbrauch aufgrund der realen Verbrauchsdaten</w:t>
            </w:r>
          </w:p>
        </w:tc>
        <w:tc>
          <w:tcPr>
            <w:tcW w:w="3363" w:type="dxa"/>
          </w:tcPr>
          <w:p w14:paraId="0F24A5DE" w14:textId="77777777" w:rsidR="007C7950" w:rsidRDefault="007C7950" w:rsidP="007C7950">
            <w:pPr>
              <w:spacing w:after="0"/>
              <w:rPr>
                <w:rFonts w:ascii="Segoe UI Tab" w:hAnsi="Segoe UI Tab" w:cs="Segoe UI Tab"/>
              </w:rPr>
            </w:pPr>
          </w:p>
        </w:tc>
      </w:tr>
      <w:tr w:rsidR="006D1683" w:rsidRPr="00D30BF7" w14:paraId="3C781035" w14:textId="77777777" w:rsidTr="006F15A4">
        <w:tc>
          <w:tcPr>
            <w:tcW w:w="2127" w:type="dxa"/>
          </w:tcPr>
          <w:p w14:paraId="161838C5" w14:textId="77777777" w:rsidR="006D1683" w:rsidRDefault="006D1683" w:rsidP="006F15A4">
            <w:pPr>
              <w:spacing w:after="0"/>
              <w:rPr>
                <w:rFonts w:ascii="Segoe UI Tab" w:hAnsi="Segoe UI Tab" w:cs="Segoe UI Tab"/>
              </w:rPr>
            </w:pPr>
            <w:r w:rsidRPr="000A64E1">
              <w:t>Photovoltaikanlage</w:t>
            </w:r>
          </w:p>
        </w:tc>
        <w:tc>
          <w:tcPr>
            <w:tcW w:w="4149" w:type="dxa"/>
          </w:tcPr>
          <w:p w14:paraId="3A4692B1" w14:textId="77777777" w:rsidR="006D1683" w:rsidRDefault="006D1683" w:rsidP="006F15A4">
            <w:pPr>
              <w:spacing w:after="0"/>
            </w:pPr>
            <w:r w:rsidRPr="000A64E1">
              <w:t>Mindestleistung auf bestehenden Gebäuden für die abgestuften Pauschalen:</w:t>
            </w:r>
          </w:p>
          <w:p w14:paraId="407661D3" w14:textId="77777777" w:rsidR="006D1683" w:rsidRDefault="006D1683" w:rsidP="006F15A4">
            <w:pPr>
              <w:spacing w:after="0"/>
            </w:pPr>
            <w:r w:rsidRPr="000A64E1">
              <w:t>1 kW Peak für EFH</w:t>
            </w:r>
          </w:p>
          <w:p w14:paraId="1893A71C" w14:textId="77777777" w:rsidR="006D1683" w:rsidRDefault="006D1683" w:rsidP="006F15A4">
            <w:pPr>
              <w:spacing w:after="0"/>
            </w:pPr>
            <w:r w:rsidRPr="000A64E1">
              <w:t>5 kW Peak für EFH / MFH / Gewerbebauten</w:t>
            </w:r>
          </w:p>
          <w:p w14:paraId="737E8D46" w14:textId="748D5F87" w:rsidR="006D1683" w:rsidRDefault="006D1683" w:rsidP="006F15A4">
            <w:pPr>
              <w:spacing w:after="0"/>
              <w:rPr>
                <w:rFonts w:ascii="Segoe UI Tab" w:hAnsi="Segoe UI Tab" w:cs="Segoe UI Tab"/>
              </w:rPr>
            </w:pPr>
            <w:r w:rsidRPr="000A64E1">
              <w:t>30 kW Peak für MFH / Gewerbebauten</w:t>
            </w:r>
          </w:p>
        </w:tc>
        <w:tc>
          <w:tcPr>
            <w:tcW w:w="3363" w:type="dxa"/>
          </w:tcPr>
          <w:p w14:paraId="58FEA7CC" w14:textId="77777777" w:rsidR="006D1683" w:rsidRDefault="006D1683" w:rsidP="006F15A4">
            <w:pPr>
              <w:spacing w:after="0"/>
              <w:rPr>
                <w:rFonts w:ascii="Segoe UI Tab" w:hAnsi="Segoe UI Tab" w:cs="Segoe UI Tab"/>
              </w:rPr>
            </w:pPr>
          </w:p>
        </w:tc>
      </w:tr>
      <w:tr w:rsidR="006D1683" w:rsidRPr="00D30BF7" w14:paraId="1AEF18E1" w14:textId="77777777" w:rsidTr="006F15A4">
        <w:tc>
          <w:tcPr>
            <w:tcW w:w="2127" w:type="dxa"/>
          </w:tcPr>
          <w:p w14:paraId="65128596" w14:textId="77777777" w:rsidR="006D1683" w:rsidRDefault="006D1683" w:rsidP="006F15A4">
            <w:pPr>
              <w:spacing w:after="0"/>
              <w:rPr>
                <w:rFonts w:ascii="Segoe UI Tab" w:hAnsi="Segoe UI Tab" w:cs="Segoe UI Tab"/>
              </w:rPr>
            </w:pPr>
            <w:r>
              <w:t>Photovoltaikanlage</w:t>
            </w:r>
            <w:r>
              <w:br/>
            </w:r>
            <w:r w:rsidRPr="000A64E1">
              <w:t>Neigungswinkelbonus</w:t>
            </w:r>
          </w:p>
        </w:tc>
        <w:tc>
          <w:tcPr>
            <w:tcW w:w="4149" w:type="dxa"/>
          </w:tcPr>
          <w:p w14:paraId="129BBE83" w14:textId="77777777" w:rsidR="006D1683" w:rsidRDefault="006D1683" w:rsidP="006F15A4">
            <w:pPr>
              <w:spacing w:after="0"/>
              <w:rPr>
                <w:rFonts w:ascii="Segoe UI Tab" w:hAnsi="Segoe UI Tab" w:cs="Segoe UI Tab"/>
              </w:rPr>
            </w:pPr>
            <w:r w:rsidRPr="000A64E1">
              <w:t xml:space="preserve">Anlage auf/an </w:t>
            </w:r>
            <w:proofErr w:type="spellStart"/>
            <w:r w:rsidRPr="000A64E1">
              <w:t>Bestandesbauten</w:t>
            </w:r>
            <w:proofErr w:type="spellEnd"/>
            <w:r w:rsidRPr="000A64E1">
              <w:t xml:space="preserve">, gleichzeitige Förderung durch den Bund (Gesuch an bzw. Förderzusicherung von </w:t>
            </w:r>
            <w:proofErr w:type="spellStart"/>
            <w:r w:rsidRPr="000A64E1">
              <w:t>Pronovo</w:t>
            </w:r>
            <w:proofErr w:type="spellEnd"/>
            <w:r w:rsidRPr="000A64E1">
              <w:t>)</w:t>
            </w:r>
          </w:p>
        </w:tc>
        <w:tc>
          <w:tcPr>
            <w:tcW w:w="3363" w:type="dxa"/>
          </w:tcPr>
          <w:p w14:paraId="7BE85418" w14:textId="77777777" w:rsidR="006D1683" w:rsidRDefault="006D1683" w:rsidP="006F15A4">
            <w:pPr>
              <w:spacing w:after="0"/>
              <w:rPr>
                <w:rFonts w:ascii="Segoe UI Tab" w:hAnsi="Segoe UI Tab" w:cs="Segoe UI Tab"/>
              </w:rPr>
            </w:pPr>
          </w:p>
        </w:tc>
      </w:tr>
      <w:tr w:rsidR="006D1683" w:rsidRPr="00D30BF7" w14:paraId="230CC1B9" w14:textId="77777777" w:rsidTr="006F15A4">
        <w:tc>
          <w:tcPr>
            <w:tcW w:w="2127" w:type="dxa"/>
          </w:tcPr>
          <w:p w14:paraId="619A2277" w14:textId="77777777" w:rsidR="006D1683" w:rsidRDefault="006D1683" w:rsidP="006F15A4">
            <w:pPr>
              <w:spacing w:after="0"/>
              <w:rPr>
                <w:rFonts w:ascii="Segoe UI Tab" w:hAnsi="Segoe UI Tab" w:cs="Segoe UI Tab"/>
              </w:rPr>
            </w:pPr>
            <w:r w:rsidRPr="000A64E1">
              <w:t>Stromdetektiv-Beratung EKZ</w:t>
            </w:r>
          </w:p>
        </w:tc>
        <w:tc>
          <w:tcPr>
            <w:tcW w:w="4149" w:type="dxa"/>
          </w:tcPr>
          <w:p w14:paraId="712907F1" w14:textId="77777777" w:rsidR="006D1683" w:rsidRDefault="006D1683" w:rsidP="006F15A4">
            <w:pPr>
              <w:spacing w:after="0"/>
              <w:rPr>
                <w:rFonts w:ascii="Segoe UI Tab" w:hAnsi="Segoe UI Tab" w:cs="Segoe UI Tab"/>
              </w:rPr>
            </w:pPr>
            <w:r w:rsidRPr="000A64E1">
              <w:t>Meldung und Bericht der EKZ zur ausgeführten Beratung</w:t>
            </w:r>
          </w:p>
        </w:tc>
        <w:tc>
          <w:tcPr>
            <w:tcW w:w="3363" w:type="dxa"/>
          </w:tcPr>
          <w:p w14:paraId="4E22AB26" w14:textId="77777777" w:rsidR="006D1683" w:rsidRDefault="006D1683" w:rsidP="006F15A4">
            <w:pPr>
              <w:spacing w:after="0"/>
              <w:rPr>
                <w:rFonts w:ascii="Segoe UI Tab" w:hAnsi="Segoe UI Tab" w:cs="Segoe UI Tab"/>
              </w:rPr>
            </w:pPr>
            <w:r w:rsidRPr="000A64E1">
              <w:t xml:space="preserve">Detaillierte Informationen siehe Webseite EKZ www.ekz.ch </w:t>
            </w:r>
          </w:p>
        </w:tc>
      </w:tr>
      <w:tr w:rsidR="006D1683" w:rsidRPr="00D30BF7" w14:paraId="6EF7200E" w14:textId="77777777" w:rsidTr="006F15A4">
        <w:tc>
          <w:tcPr>
            <w:tcW w:w="2127" w:type="dxa"/>
          </w:tcPr>
          <w:p w14:paraId="3B70A5C8" w14:textId="77777777" w:rsidR="006D1683" w:rsidRDefault="006D1683" w:rsidP="006F15A4">
            <w:pPr>
              <w:spacing w:after="0"/>
              <w:rPr>
                <w:rFonts w:ascii="Segoe UI Tab" w:hAnsi="Segoe UI Tab" w:cs="Segoe UI Tab"/>
              </w:rPr>
            </w:pPr>
            <w:r w:rsidRPr="000A64E1">
              <w:t>MINERGIE- und MINERGIE-P/A Gebäude</w:t>
            </w:r>
          </w:p>
        </w:tc>
        <w:tc>
          <w:tcPr>
            <w:tcW w:w="4149" w:type="dxa"/>
          </w:tcPr>
          <w:p w14:paraId="6B94BFBF" w14:textId="77777777" w:rsidR="006D1683" w:rsidRDefault="006D1683" w:rsidP="006F15A4">
            <w:pPr>
              <w:spacing w:after="0"/>
              <w:rPr>
                <w:rFonts w:ascii="Segoe UI Tab" w:hAnsi="Segoe UI Tab" w:cs="Segoe UI Tab"/>
              </w:rPr>
            </w:pPr>
            <w:r w:rsidRPr="000A64E1">
              <w:t>Ausgestelltes definitives Zertifikat MINERGIE bzw. MINERGIE P/A für Gesamtmodernisierungen</w:t>
            </w:r>
          </w:p>
        </w:tc>
        <w:tc>
          <w:tcPr>
            <w:tcW w:w="3363" w:type="dxa"/>
          </w:tcPr>
          <w:p w14:paraId="448CF746" w14:textId="77777777" w:rsidR="006D1683" w:rsidRDefault="006D1683" w:rsidP="006F15A4">
            <w:pPr>
              <w:spacing w:after="0"/>
              <w:rPr>
                <w:rFonts w:ascii="Segoe UI Tab" w:hAnsi="Segoe UI Tab" w:cs="Segoe UI Tab"/>
              </w:rPr>
            </w:pPr>
            <w:r w:rsidRPr="000A64E1">
              <w:t>Detaillierte Informationen siehe Webseite www.minergie.ch</w:t>
            </w:r>
          </w:p>
        </w:tc>
      </w:tr>
      <w:tr w:rsidR="006D1683" w:rsidRPr="00D30BF7" w14:paraId="23AB9BB5" w14:textId="77777777" w:rsidTr="006F15A4">
        <w:tc>
          <w:tcPr>
            <w:tcW w:w="2127" w:type="dxa"/>
          </w:tcPr>
          <w:p w14:paraId="19959AF2" w14:textId="77777777" w:rsidR="006D1683" w:rsidRDefault="006D1683" w:rsidP="006F15A4">
            <w:pPr>
              <w:spacing w:after="0"/>
              <w:rPr>
                <w:rFonts w:ascii="Segoe UI Tab" w:hAnsi="Segoe UI Tab" w:cs="Segoe UI Tab"/>
              </w:rPr>
            </w:pPr>
            <w:r w:rsidRPr="000A64E1">
              <w:t>MINERGIE Zusatz ECO</w:t>
            </w:r>
          </w:p>
        </w:tc>
        <w:tc>
          <w:tcPr>
            <w:tcW w:w="4149" w:type="dxa"/>
          </w:tcPr>
          <w:p w14:paraId="1B65F216" w14:textId="77777777" w:rsidR="006D1683" w:rsidRDefault="006D1683" w:rsidP="006F15A4">
            <w:pPr>
              <w:spacing w:after="0"/>
              <w:rPr>
                <w:rFonts w:ascii="Segoe UI Tab" w:hAnsi="Segoe UI Tab" w:cs="Segoe UI Tab"/>
              </w:rPr>
            </w:pPr>
            <w:r w:rsidRPr="000A64E1">
              <w:t>Ausgestelltes definitives Zertifikat MINERGIE ECO für Gesamtmodernisierungen</w:t>
            </w:r>
          </w:p>
        </w:tc>
        <w:tc>
          <w:tcPr>
            <w:tcW w:w="3363" w:type="dxa"/>
          </w:tcPr>
          <w:p w14:paraId="3104E400" w14:textId="77777777" w:rsidR="006D1683" w:rsidRDefault="006D1683" w:rsidP="006F15A4">
            <w:pPr>
              <w:spacing w:after="0"/>
              <w:rPr>
                <w:rFonts w:ascii="Segoe UI Tab" w:hAnsi="Segoe UI Tab" w:cs="Segoe UI Tab"/>
              </w:rPr>
            </w:pPr>
            <w:r w:rsidRPr="000A64E1">
              <w:t>Detaillierte Informationen siehe Webseite www.minergie.ch</w:t>
            </w:r>
          </w:p>
        </w:tc>
      </w:tr>
      <w:tr w:rsidR="006D1683" w:rsidRPr="00D30BF7" w14:paraId="5CC324ED" w14:textId="77777777" w:rsidTr="006F15A4">
        <w:tc>
          <w:tcPr>
            <w:tcW w:w="2127" w:type="dxa"/>
          </w:tcPr>
          <w:p w14:paraId="09814214" w14:textId="77777777" w:rsidR="006D1683" w:rsidRDefault="006D1683" w:rsidP="006F15A4">
            <w:pPr>
              <w:spacing w:after="0"/>
              <w:rPr>
                <w:rFonts w:ascii="Segoe UI Tab" w:hAnsi="Segoe UI Tab" w:cs="Segoe UI Tab"/>
              </w:rPr>
            </w:pPr>
            <w:r w:rsidRPr="000A64E1">
              <w:t>Gesamtsanierung statt Ersatzneubau</w:t>
            </w:r>
          </w:p>
        </w:tc>
        <w:tc>
          <w:tcPr>
            <w:tcW w:w="4149" w:type="dxa"/>
          </w:tcPr>
          <w:p w14:paraId="3ED0AC24" w14:textId="77777777" w:rsidR="006D1683" w:rsidRDefault="006D1683" w:rsidP="006F15A4">
            <w:pPr>
              <w:spacing w:after="0"/>
              <w:rPr>
                <w:rFonts w:ascii="Segoe UI Tab" w:hAnsi="Segoe UI Tab" w:cs="Segoe UI Tab"/>
              </w:rPr>
            </w:pPr>
            <w:r w:rsidRPr="000A64E1">
              <w:t>Berechnung graue Energie bzw. Einsparung gegenüber Ersatzneubau; Einhaltung Grenzwert 2 gemäss Minergie oder Zielwert B gemäss SIA 390/1</w:t>
            </w:r>
          </w:p>
        </w:tc>
        <w:tc>
          <w:tcPr>
            <w:tcW w:w="3363" w:type="dxa"/>
          </w:tcPr>
          <w:p w14:paraId="6668C7BA" w14:textId="77777777" w:rsidR="006D1683" w:rsidRDefault="006D1683" w:rsidP="006F15A4">
            <w:pPr>
              <w:spacing w:after="0"/>
              <w:rPr>
                <w:rFonts w:ascii="Segoe UI Tab" w:hAnsi="Segoe UI Tab" w:cs="Segoe UI Tab"/>
              </w:rPr>
            </w:pPr>
            <w:r w:rsidRPr="000A64E1">
              <w:t>Detaillierte Informationen s. www.minergie.ch und SIA-Norm 390/1 Klimapfad.</w:t>
            </w:r>
          </w:p>
        </w:tc>
      </w:tr>
      <w:tr w:rsidR="006D1683" w:rsidRPr="00D30BF7" w14:paraId="5AE55359" w14:textId="77777777" w:rsidTr="006F15A4">
        <w:tc>
          <w:tcPr>
            <w:tcW w:w="2127" w:type="dxa"/>
          </w:tcPr>
          <w:p w14:paraId="456C89B0" w14:textId="77777777" w:rsidR="006D1683" w:rsidRDefault="006D1683" w:rsidP="006F15A4">
            <w:pPr>
              <w:spacing w:after="0"/>
              <w:rPr>
                <w:rFonts w:ascii="Segoe UI Tab" w:hAnsi="Segoe UI Tab" w:cs="Segoe UI Tab"/>
              </w:rPr>
            </w:pPr>
            <w:r w:rsidRPr="000A64E1">
              <w:t>Bi-direktionale Ladestationen</w:t>
            </w:r>
          </w:p>
        </w:tc>
        <w:tc>
          <w:tcPr>
            <w:tcW w:w="4149" w:type="dxa"/>
          </w:tcPr>
          <w:p w14:paraId="6FEB0CDC" w14:textId="77777777" w:rsidR="006D1683" w:rsidRDefault="006D1683" w:rsidP="006F15A4">
            <w:pPr>
              <w:spacing w:after="0"/>
            </w:pPr>
            <w:r w:rsidRPr="000A64E1">
              <w:t>Einzureichende Unterlagen gemäss Förderprogramm Kanton Zürich</w:t>
            </w:r>
          </w:p>
          <w:p w14:paraId="275951A7" w14:textId="77777777" w:rsidR="006D1683" w:rsidRDefault="006D1683" w:rsidP="006F15A4">
            <w:pPr>
              <w:spacing w:after="0"/>
              <w:rPr>
                <w:rFonts w:ascii="Segoe UI Tab" w:hAnsi="Segoe UI Tab" w:cs="Segoe UI Tab"/>
              </w:rPr>
            </w:pPr>
            <w:r w:rsidRPr="000A64E1">
              <w:t>Betrieb während mindestens 6 Jahren mit 100% Strom aus erneuerbaren Energien.</w:t>
            </w:r>
          </w:p>
        </w:tc>
        <w:tc>
          <w:tcPr>
            <w:tcW w:w="3363" w:type="dxa"/>
          </w:tcPr>
          <w:p w14:paraId="289E45B7" w14:textId="77777777" w:rsidR="006D1683" w:rsidRDefault="006D1683" w:rsidP="006F15A4">
            <w:pPr>
              <w:spacing w:after="0"/>
              <w:rPr>
                <w:rFonts w:ascii="Segoe UI Tab" w:hAnsi="Segoe UI Tab" w:cs="Segoe UI Tab"/>
              </w:rPr>
            </w:pPr>
            <w:r w:rsidRPr="000A64E1">
              <w:t>Detaillierte Informationen s. https://www.zh.ch/de/mobilitaet/gesamtverkehrsplanung/dinamo/foerderprogramm-ladeinfrastruktur.html</w:t>
            </w:r>
          </w:p>
        </w:tc>
      </w:tr>
      <w:tr w:rsidR="006D1683" w:rsidRPr="00D30BF7" w14:paraId="7FA60028" w14:textId="77777777" w:rsidTr="006F15A4">
        <w:tc>
          <w:tcPr>
            <w:tcW w:w="2127" w:type="dxa"/>
          </w:tcPr>
          <w:p w14:paraId="2ABB5D51" w14:textId="77777777" w:rsidR="006D1683" w:rsidRDefault="006D1683" w:rsidP="006F15A4">
            <w:pPr>
              <w:spacing w:after="0"/>
              <w:rPr>
                <w:rFonts w:ascii="Segoe UI Tab" w:hAnsi="Segoe UI Tab" w:cs="Segoe UI Tab"/>
              </w:rPr>
            </w:pPr>
            <w:r w:rsidRPr="000A64E1">
              <w:t>Energieberatungen für Gebäude</w:t>
            </w:r>
          </w:p>
        </w:tc>
        <w:tc>
          <w:tcPr>
            <w:tcW w:w="4149" w:type="dxa"/>
          </w:tcPr>
          <w:p w14:paraId="70F7BA0D" w14:textId="77777777" w:rsidR="006D1683" w:rsidRDefault="006D1683" w:rsidP="006F15A4">
            <w:pPr>
              <w:spacing w:after="0"/>
              <w:rPr>
                <w:rFonts w:ascii="Segoe UI Tab" w:hAnsi="Segoe UI Tab" w:cs="Segoe UI Tab"/>
              </w:rPr>
            </w:pPr>
            <w:r w:rsidRPr="000A64E1">
              <w:t>GEAK Plus Bericht für bestehende Gebäude</w:t>
            </w:r>
          </w:p>
        </w:tc>
        <w:tc>
          <w:tcPr>
            <w:tcW w:w="3363" w:type="dxa"/>
          </w:tcPr>
          <w:p w14:paraId="6AA96574" w14:textId="77777777" w:rsidR="006D1683" w:rsidRDefault="006D1683" w:rsidP="006F15A4">
            <w:pPr>
              <w:spacing w:after="0"/>
              <w:rPr>
                <w:rFonts w:ascii="Segoe UI Tab" w:hAnsi="Segoe UI Tab" w:cs="Segoe UI Tab"/>
              </w:rPr>
            </w:pPr>
            <w:r w:rsidRPr="000A64E1">
              <w:t>Detaillierte Informationen zu qualifizierten Energieberatern und GEAK-Experten: www.forumenergiezuerich.ch und</w:t>
            </w:r>
            <w:r>
              <w:t xml:space="preserve"> </w:t>
            </w:r>
            <w:r w:rsidRPr="00777F05">
              <w:rPr>
                <w:rFonts w:ascii="Aptos" w:hAnsi="Aptos"/>
              </w:rPr>
              <w:t>www.geak.ch</w:t>
            </w:r>
          </w:p>
        </w:tc>
      </w:tr>
      <w:tr w:rsidR="006D1683" w:rsidRPr="00D30BF7" w14:paraId="57A7851F" w14:textId="77777777" w:rsidTr="006F15A4">
        <w:tc>
          <w:tcPr>
            <w:tcW w:w="2127" w:type="dxa"/>
          </w:tcPr>
          <w:p w14:paraId="1E6109C0" w14:textId="77777777" w:rsidR="006D1683" w:rsidRPr="006D1683" w:rsidRDefault="006D1683" w:rsidP="006F15A4">
            <w:pPr>
              <w:spacing w:after="0"/>
            </w:pPr>
            <w:r w:rsidRPr="006D1683">
              <w:t>Energieberatungen für Unternehmen</w:t>
            </w:r>
          </w:p>
        </w:tc>
        <w:tc>
          <w:tcPr>
            <w:tcW w:w="4149" w:type="dxa"/>
          </w:tcPr>
          <w:p w14:paraId="0BBFD11C" w14:textId="77777777" w:rsidR="006D1683" w:rsidRPr="006D1683" w:rsidRDefault="006D1683" w:rsidP="006F15A4">
            <w:pPr>
              <w:spacing w:after="0" w:line="240" w:lineRule="atLeast"/>
            </w:pPr>
            <w:r>
              <w:t>Energieberatungen</w:t>
            </w:r>
            <w:r w:rsidRPr="006D1683">
              <w:t xml:space="preserve"> für bestehende Betriebe</w:t>
            </w:r>
          </w:p>
          <w:p w14:paraId="58C5E827" w14:textId="77777777" w:rsidR="006D1683" w:rsidRPr="006D1683" w:rsidRDefault="006D1683" w:rsidP="006F15A4">
            <w:pPr>
              <w:spacing w:after="0"/>
            </w:pPr>
            <w:r w:rsidRPr="006D1683">
              <w:t xml:space="preserve">Energieberatung durch einen qualifizierten Energieberater (akkreditiert bei </w:t>
            </w:r>
            <w:proofErr w:type="spellStart"/>
            <w:r w:rsidRPr="006D1683">
              <w:t>act</w:t>
            </w:r>
            <w:proofErr w:type="spellEnd"/>
            <w:r w:rsidRPr="006D1683">
              <w:t xml:space="preserve">, </w:t>
            </w:r>
            <w:proofErr w:type="spellStart"/>
            <w:r w:rsidRPr="006D1683">
              <w:t>EnAW</w:t>
            </w:r>
            <w:proofErr w:type="spellEnd"/>
            <w:r w:rsidRPr="006D1683">
              <w:t xml:space="preserve">, </w:t>
            </w:r>
            <w:r w:rsidRPr="006D1683">
              <w:lastRenderedPageBreak/>
              <w:t>PEIK, Kanton Zürich, Forum Energie Zürich usw.)</w:t>
            </w:r>
          </w:p>
        </w:tc>
        <w:tc>
          <w:tcPr>
            <w:tcW w:w="3363" w:type="dxa"/>
          </w:tcPr>
          <w:p w14:paraId="3B67F6DC" w14:textId="77777777" w:rsidR="006D1683" w:rsidRPr="006D1683" w:rsidRDefault="006D1683" w:rsidP="006F15A4">
            <w:pPr>
              <w:spacing w:after="0" w:line="240" w:lineRule="atLeast"/>
            </w:pPr>
            <w:r w:rsidRPr="006D1683">
              <w:lastRenderedPageBreak/>
              <w:t xml:space="preserve">KMU-Modell </w:t>
            </w:r>
            <w:proofErr w:type="spellStart"/>
            <w:r w:rsidRPr="006D1683">
              <w:t>EnaW</w:t>
            </w:r>
            <w:proofErr w:type="spellEnd"/>
            <w:r w:rsidRPr="006D1683">
              <w:t xml:space="preserve"> </w:t>
            </w:r>
            <w:r>
              <w:t>(</w:t>
            </w:r>
            <w:r w:rsidRPr="006D1683">
              <w:t>www-enaw-kmu.ch</w:t>
            </w:r>
            <w:r>
              <w:t>)</w:t>
            </w:r>
          </w:p>
          <w:p w14:paraId="1E7635D5" w14:textId="77777777" w:rsidR="006D1683" w:rsidRPr="006D1683" w:rsidRDefault="006D1683" w:rsidP="006F15A4">
            <w:pPr>
              <w:spacing w:after="0" w:line="240" w:lineRule="atLeast"/>
            </w:pPr>
            <w:r w:rsidRPr="006D1683">
              <w:t>PEIK www.peik.ch</w:t>
            </w:r>
          </w:p>
          <w:p w14:paraId="37FBF309" w14:textId="77777777" w:rsidR="006D1683" w:rsidRPr="006D1683" w:rsidRDefault="006D1683" w:rsidP="006F15A4">
            <w:pPr>
              <w:spacing w:after="0" w:line="240" w:lineRule="atLeast"/>
            </w:pPr>
            <w:proofErr w:type="spellStart"/>
            <w:r w:rsidRPr="006D1683">
              <w:lastRenderedPageBreak/>
              <w:t>Cleantech</w:t>
            </w:r>
            <w:proofErr w:type="spellEnd"/>
            <w:r w:rsidRPr="006D1683">
              <w:t xml:space="preserve">-Agentur Schweiz </w:t>
            </w:r>
            <w:r>
              <w:br/>
            </w:r>
            <w:r w:rsidRPr="006D1683">
              <w:t>www.act-schweiz.ch</w:t>
            </w:r>
          </w:p>
        </w:tc>
      </w:tr>
      <w:tr w:rsidR="006D1683" w:rsidRPr="00D30BF7" w14:paraId="520BEECC" w14:textId="77777777" w:rsidTr="006F15A4">
        <w:tc>
          <w:tcPr>
            <w:tcW w:w="2127" w:type="dxa"/>
          </w:tcPr>
          <w:p w14:paraId="50AAE2D5" w14:textId="77777777" w:rsidR="006D1683" w:rsidRDefault="006D1683" w:rsidP="006F15A4">
            <w:pPr>
              <w:spacing w:after="0"/>
              <w:rPr>
                <w:rFonts w:ascii="Segoe UI Tab" w:hAnsi="Segoe UI Tab" w:cs="Segoe UI Tab"/>
              </w:rPr>
            </w:pPr>
            <w:r w:rsidRPr="00DC765E">
              <w:lastRenderedPageBreak/>
              <w:t>Innovationsförderung auf Antrag</w:t>
            </w:r>
          </w:p>
        </w:tc>
        <w:tc>
          <w:tcPr>
            <w:tcW w:w="4149" w:type="dxa"/>
          </w:tcPr>
          <w:p w14:paraId="46CCE6C9" w14:textId="77777777" w:rsidR="006D1683" w:rsidRDefault="006D1683" w:rsidP="006F15A4">
            <w:pPr>
              <w:spacing w:after="0"/>
              <w:rPr>
                <w:rFonts w:ascii="Segoe UI Tab" w:hAnsi="Segoe UI Tab" w:cs="Segoe UI Tab"/>
              </w:rPr>
            </w:pPr>
            <w:r w:rsidRPr="00DC765E">
              <w:t>Die geförderten Projekte müssen einen Beitrag zum nachhaltigen Umgang mit Energie und/oder natürlichen Ressourcen gemäss den Zielen und Zwecken des Förderreglements leisten.</w:t>
            </w:r>
          </w:p>
        </w:tc>
        <w:tc>
          <w:tcPr>
            <w:tcW w:w="3363" w:type="dxa"/>
          </w:tcPr>
          <w:p w14:paraId="3DBE8BF4" w14:textId="77777777" w:rsidR="006D1683" w:rsidRDefault="006D1683" w:rsidP="006F15A4">
            <w:pPr>
              <w:spacing w:after="0"/>
              <w:rPr>
                <w:rFonts w:ascii="Segoe UI Tab" w:hAnsi="Segoe UI Tab" w:cs="Segoe UI Tab"/>
              </w:rPr>
            </w:pPr>
            <w:r w:rsidRPr="00DC765E">
              <w:t>Innovationsförderung auf Antrag</w:t>
            </w:r>
          </w:p>
        </w:tc>
      </w:tr>
      <w:tr w:rsidR="006D1683" w:rsidRPr="00D30BF7" w14:paraId="327A2451" w14:textId="77777777" w:rsidTr="006F15A4">
        <w:tc>
          <w:tcPr>
            <w:tcW w:w="2127" w:type="dxa"/>
          </w:tcPr>
          <w:p w14:paraId="2ED4FC2D" w14:textId="77777777" w:rsidR="006D1683" w:rsidRDefault="006D1683" w:rsidP="006F15A4">
            <w:pPr>
              <w:spacing w:after="0"/>
              <w:rPr>
                <w:rFonts w:ascii="Segoe UI Tab" w:hAnsi="Segoe UI Tab" w:cs="Segoe UI Tab"/>
              </w:rPr>
            </w:pPr>
            <w:r w:rsidRPr="00DC765E">
              <w:t>Innovationswettbewerb</w:t>
            </w:r>
          </w:p>
        </w:tc>
        <w:tc>
          <w:tcPr>
            <w:tcW w:w="4149" w:type="dxa"/>
          </w:tcPr>
          <w:p w14:paraId="3BDB0BB0" w14:textId="77777777" w:rsidR="006D1683" w:rsidRDefault="006D1683" w:rsidP="006F15A4">
            <w:pPr>
              <w:spacing w:after="0"/>
              <w:rPr>
                <w:rFonts w:ascii="Segoe UI Tab" w:hAnsi="Segoe UI Tab" w:cs="Segoe UI Tab"/>
              </w:rPr>
            </w:pPr>
            <w:r w:rsidRPr="00DC765E">
              <w:t>Mindestanforderungen werden mit dem jeweiligen Wettbewerb festgelegt</w:t>
            </w:r>
          </w:p>
        </w:tc>
        <w:tc>
          <w:tcPr>
            <w:tcW w:w="3363" w:type="dxa"/>
          </w:tcPr>
          <w:p w14:paraId="5D5C2166" w14:textId="77777777" w:rsidR="006D1683" w:rsidRDefault="006D1683" w:rsidP="006F15A4">
            <w:pPr>
              <w:spacing w:after="0"/>
              <w:rPr>
                <w:rFonts w:ascii="Segoe UI Tab" w:hAnsi="Segoe UI Tab" w:cs="Segoe UI Tab"/>
              </w:rPr>
            </w:pPr>
            <w:r w:rsidRPr="00DC765E">
              <w:t>Innovationswettbewerb</w:t>
            </w:r>
          </w:p>
        </w:tc>
      </w:tr>
      <w:tr w:rsidR="006D1683" w:rsidRPr="00D30BF7" w14:paraId="670F1E6C" w14:textId="77777777" w:rsidTr="006F15A4">
        <w:tc>
          <w:tcPr>
            <w:tcW w:w="2127" w:type="dxa"/>
          </w:tcPr>
          <w:p w14:paraId="12CFFE3C" w14:textId="77777777" w:rsidR="006D1683" w:rsidRDefault="006D1683" w:rsidP="006F15A4">
            <w:pPr>
              <w:spacing w:after="0"/>
              <w:rPr>
                <w:rFonts w:ascii="Segoe UI Tab" w:hAnsi="Segoe UI Tab" w:cs="Segoe UI Tab"/>
              </w:rPr>
            </w:pPr>
            <w:r w:rsidRPr="00DC765E">
              <w:t>Limitierte Einzelaktionen</w:t>
            </w:r>
          </w:p>
        </w:tc>
        <w:tc>
          <w:tcPr>
            <w:tcW w:w="4149" w:type="dxa"/>
          </w:tcPr>
          <w:p w14:paraId="50591039" w14:textId="77777777" w:rsidR="006D1683" w:rsidRDefault="006D1683" w:rsidP="006F15A4">
            <w:pPr>
              <w:spacing w:after="0"/>
              <w:rPr>
                <w:rFonts w:ascii="Segoe UI Tab" w:hAnsi="Segoe UI Tab" w:cs="Segoe UI Tab"/>
              </w:rPr>
            </w:pPr>
            <w:r w:rsidRPr="00DC765E">
              <w:t>Mindestanforderungen werden in der jeweiligen Ausschreibung festgelegt</w:t>
            </w:r>
          </w:p>
        </w:tc>
        <w:tc>
          <w:tcPr>
            <w:tcW w:w="3363" w:type="dxa"/>
          </w:tcPr>
          <w:p w14:paraId="03D03F0A" w14:textId="77777777" w:rsidR="006D1683" w:rsidRDefault="006D1683" w:rsidP="006F15A4">
            <w:pPr>
              <w:spacing w:after="0"/>
              <w:rPr>
                <w:rFonts w:ascii="Segoe UI Tab" w:hAnsi="Segoe UI Tab" w:cs="Segoe UI Tab"/>
              </w:rPr>
            </w:pPr>
            <w:r w:rsidRPr="00DC765E">
              <w:t>Limitierte Einzelaktionen</w:t>
            </w:r>
          </w:p>
        </w:tc>
      </w:tr>
    </w:tbl>
    <w:p w14:paraId="34184702" w14:textId="0D248ACF" w:rsidR="00F60596" w:rsidRDefault="00F60596" w:rsidP="0003103C">
      <w:pPr>
        <w:pStyle w:val="WasserverordnungText"/>
      </w:pPr>
    </w:p>
    <w:p w14:paraId="4DEDD282" w14:textId="77777777" w:rsidR="00F60596" w:rsidRDefault="00F60596">
      <w:pPr>
        <w:spacing w:after="200" w:line="260" w:lineRule="exact"/>
        <w:rPr>
          <w:rFonts w:cs="Segoe UI"/>
        </w:rPr>
      </w:pPr>
      <w:r>
        <w:br w:type="page"/>
      </w:r>
    </w:p>
    <w:p w14:paraId="42889763" w14:textId="67AA572F" w:rsidR="006D1683" w:rsidRDefault="00F60596" w:rsidP="00F60596">
      <w:pPr>
        <w:pStyle w:val="WasserverordnungTitelvorlage"/>
      </w:pPr>
      <w:bookmarkStart w:id="7" w:name="_Toc206066936"/>
      <w:r>
        <w:lastRenderedPageBreak/>
        <w:t>Anhang B - Höhe der Beiträge für ein Einfamilienhaus (Durchschnittswerte)</w:t>
      </w:r>
      <w:bookmarkEnd w:id="7"/>
    </w:p>
    <w:p w14:paraId="275FA558" w14:textId="27D20235" w:rsidR="00F60596" w:rsidRDefault="00F60596" w:rsidP="0003103C">
      <w:pPr>
        <w:pStyle w:val="WasserverordnungText"/>
      </w:pPr>
      <w:r w:rsidRPr="00F60596">
        <w:t>Mit den aufgeführten Berechnungsgrundlagen ergeben sich folgende Beiträge für ein</w:t>
      </w:r>
      <w:r>
        <w:t xml:space="preserve"> </w:t>
      </w:r>
      <w:r w:rsidRPr="00E72521">
        <w:t>durchschnittliches EFH mit einer Grösse von 150 m</w:t>
      </w:r>
      <w:r w:rsidRPr="009D36EE">
        <w:rPr>
          <w:vertAlign w:val="superscript"/>
        </w:rPr>
        <w:t>2</w:t>
      </w:r>
      <w:r w:rsidRPr="00E72521">
        <w:t xml:space="preserve"> EBF:</w:t>
      </w:r>
    </w:p>
    <w:p w14:paraId="3EAB72F6" w14:textId="77777777" w:rsidR="00F60596" w:rsidRDefault="00F60596" w:rsidP="0003103C">
      <w:pPr>
        <w:pStyle w:val="WasserverordnungText"/>
      </w:pPr>
    </w:p>
    <w:tbl>
      <w:tblPr>
        <w:tblStyle w:val="Tabellenraster"/>
        <w:tblW w:w="9498" w:type="dxa"/>
        <w:tblBorders>
          <w:top w:val="single" w:sz="4" w:space="0" w:color="595959" w:themeColor="text1" w:themeTint="A6"/>
          <w:left w:val="none" w:sz="0" w:space="0" w:color="auto"/>
          <w:bottom w:val="single" w:sz="4" w:space="0" w:color="595959" w:themeColor="text1" w:themeTint="A6"/>
          <w:right w:val="none" w:sz="0" w:space="0" w:color="auto"/>
          <w:insideH w:val="single" w:sz="4" w:space="0" w:color="595959" w:themeColor="text1" w:themeTint="A6"/>
          <w:insideV w:val="none" w:sz="0" w:space="0" w:color="auto"/>
        </w:tblBorders>
        <w:tblCellMar>
          <w:left w:w="0" w:type="dxa"/>
        </w:tblCellMar>
        <w:tblLook w:val="04A0" w:firstRow="1" w:lastRow="0" w:firstColumn="1" w:lastColumn="0" w:noHBand="0" w:noVBand="1"/>
      </w:tblPr>
      <w:tblGrid>
        <w:gridCol w:w="4962"/>
        <w:gridCol w:w="4536"/>
      </w:tblGrid>
      <w:tr w:rsidR="00F60596" w:rsidRPr="00D30BF7" w14:paraId="1ABC32FC" w14:textId="77777777" w:rsidTr="00F60596">
        <w:tc>
          <w:tcPr>
            <w:tcW w:w="4962" w:type="dxa"/>
            <w:tcBorders>
              <w:bottom w:val="single" w:sz="4" w:space="0" w:color="595959" w:themeColor="text1" w:themeTint="A6"/>
            </w:tcBorders>
            <w:shd w:val="clear" w:color="auto" w:fill="D9D9D9" w:themeFill="background1" w:themeFillShade="D9"/>
          </w:tcPr>
          <w:p w14:paraId="1499932A" w14:textId="3CA35199" w:rsidR="00F60596" w:rsidRPr="00D30BF7" w:rsidRDefault="00F60596" w:rsidP="00A803AD">
            <w:pPr>
              <w:spacing w:after="0" w:line="180" w:lineRule="atLeast"/>
              <w:rPr>
                <w:rFonts w:ascii="Segoe UI Tab" w:hAnsi="Segoe UI Tab" w:cs="Segoe UI Tab"/>
                <w:sz w:val="16"/>
              </w:rPr>
            </w:pPr>
            <w:r>
              <w:rPr>
                <w:rFonts w:ascii="Segoe UI Tab" w:hAnsi="Segoe UI Tab" w:cs="Segoe UI Tab"/>
                <w:sz w:val="16"/>
              </w:rPr>
              <w:t>Massnahme</w:t>
            </w:r>
          </w:p>
        </w:tc>
        <w:tc>
          <w:tcPr>
            <w:tcW w:w="4536" w:type="dxa"/>
            <w:tcBorders>
              <w:bottom w:val="single" w:sz="4" w:space="0" w:color="595959" w:themeColor="text1" w:themeTint="A6"/>
            </w:tcBorders>
            <w:shd w:val="clear" w:color="auto" w:fill="D9D9D9" w:themeFill="background1" w:themeFillShade="D9"/>
          </w:tcPr>
          <w:p w14:paraId="62AF5DDD" w14:textId="42345895" w:rsidR="00F60596" w:rsidRPr="00D30BF7" w:rsidRDefault="00F60596" w:rsidP="00A803AD">
            <w:pPr>
              <w:spacing w:after="0" w:line="180" w:lineRule="atLeast"/>
              <w:rPr>
                <w:rFonts w:ascii="Segoe UI Tab" w:hAnsi="Segoe UI Tab" w:cs="Segoe UI Tab"/>
                <w:sz w:val="16"/>
              </w:rPr>
            </w:pPr>
            <w:r>
              <w:rPr>
                <w:rFonts w:ascii="Segoe UI Tab" w:hAnsi="Segoe UI Tab" w:cs="Segoe UI Tab"/>
                <w:sz w:val="16"/>
              </w:rPr>
              <w:t>Förderbeitrag</w:t>
            </w:r>
          </w:p>
        </w:tc>
      </w:tr>
      <w:tr w:rsidR="00F60596" w:rsidRPr="00D30BF7" w14:paraId="20721EE4" w14:textId="77777777" w:rsidTr="00F60596">
        <w:tc>
          <w:tcPr>
            <w:tcW w:w="4962" w:type="dxa"/>
          </w:tcPr>
          <w:p w14:paraId="40FCAB70" w14:textId="01967763" w:rsidR="00F60596" w:rsidRPr="00D30BF7" w:rsidRDefault="00F60596" w:rsidP="00F60596">
            <w:pPr>
              <w:spacing w:after="0"/>
              <w:rPr>
                <w:rFonts w:ascii="Segoe UI Tab" w:hAnsi="Segoe UI Tab" w:cs="Segoe UI Tab"/>
              </w:rPr>
            </w:pPr>
            <w:r w:rsidRPr="00901717">
              <w:t xml:space="preserve">Wärmepumpen-Check </w:t>
            </w:r>
          </w:p>
        </w:tc>
        <w:tc>
          <w:tcPr>
            <w:tcW w:w="4536" w:type="dxa"/>
          </w:tcPr>
          <w:p w14:paraId="3849C2E0" w14:textId="046EB6BC" w:rsidR="00F60596" w:rsidRDefault="00F60596" w:rsidP="00F60596">
            <w:pPr>
              <w:spacing w:after="0"/>
              <w:rPr>
                <w:rFonts w:ascii="Segoe UI Tab" w:hAnsi="Segoe UI Tab" w:cs="Segoe UI Tab"/>
              </w:rPr>
            </w:pPr>
            <w:r w:rsidRPr="00901717">
              <w:t>Fr. 100</w:t>
            </w:r>
          </w:p>
        </w:tc>
      </w:tr>
      <w:tr w:rsidR="00F60596" w:rsidRPr="00D30BF7" w14:paraId="66E8B6BE" w14:textId="77777777" w:rsidTr="00F60596">
        <w:tc>
          <w:tcPr>
            <w:tcW w:w="4962" w:type="dxa"/>
          </w:tcPr>
          <w:p w14:paraId="44A958D6" w14:textId="023F17F7" w:rsidR="00F60596" w:rsidRDefault="00F60596" w:rsidP="00F60596">
            <w:pPr>
              <w:spacing w:after="0"/>
              <w:rPr>
                <w:rFonts w:ascii="Segoe UI Tab" w:hAnsi="Segoe UI Tab" w:cs="Segoe UI Tab"/>
              </w:rPr>
            </w:pPr>
            <w:r w:rsidRPr="00901717">
              <w:t>Thermische Speicher</w:t>
            </w:r>
          </w:p>
        </w:tc>
        <w:tc>
          <w:tcPr>
            <w:tcW w:w="4536" w:type="dxa"/>
          </w:tcPr>
          <w:p w14:paraId="2FC1E9F4" w14:textId="498701B9" w:rsidR="00F60596" w:rsidRDefault="00F60596" w:rsidP="00F60596">
            <w:pPr>
              <w:spacing w:after="0"/>
              <w:rPr>
                <w:rFonts w:ascii="Segoe UI Tab" w:hAnsi="Segoe UI Tab" w:cs="Segoe UI Tab"/>
              </w:rPr>
            </w:pPr>
            <w:r w:rsidRPr="00901717">
              <w:t>Fr. 2'000</w:t>
            </w:r>
          </w:p>
        </w:tc>
      </w:tr>
      <w:tr w:rsidR="00F60596" w:rsidRPr="00D30BF7" w14:paraId="4FA5E9F2" w14:textId="77777777" w:rsidTr="00F60596">
        <w:tc>
          <w:tcPr>
            <w:tcW w:w="4962" w:type="dxa"/>
          </w:tcPr>
          <w:p w14:paraId="08B790B6" w14:textId="235B108C" w:rsidR="00F60596" w:rsidRDefault="00F60596" w:rsidP="00F60596">
            <w:pPr>
              <w:spacing w:after="0"/>
              <w:rPr>
                <w:rFonts w:ascii="Segoe UI Tab" w:hAnsi="Segoe UI Tab" w:cs="Segoe UI Tab"/>
              </w:rPr>
            </w:pPr>
            <w:r w:rsidRPr="00901717">
              <w:t>Wasserstoff-Speicher</w:t>
            </w:r>
          </w:p>
        </w:tc>
        <w:tc>
          <w:tcPr>
            <w:tcW w:w="4536" w:type="dxa"/>
          </w:tcPr>
          <w:p w14:paraId="053748FF" w14:textId="77968A52" w:rsidR="00F60596" w:rsidRDefault="00F60596" w:rsidP="00F60596">
            <w:pPr>
              <w:spacing w:after="0"/>
              <w:rPr>
                <w:rFonts w:ascii="Segoe UI Tab" w:hAnsi="Segoe UI Tab" w:cs="Segoe UI Tab"/>
              </w:rPr>
            </w:pPr>
            <w:r w:rsidRPr="00901717">
              <w:t>Fr. 2'000</w:t>
            </w:r>
          </w:p>
        </w:tc>
      </w:tr>
      <w:tr w:rsidR="00F60596" w:rsidRPr="00D30BF7" w14:paraId="6B2C5E33" w14:textId="77777777" w:rsidTr="00F60596">
        <w:tc>
          <w:tcPr>
            <w:tcW w:w="4962" w:type="dxa"/>
          </w:tcPr>
          <w:p w14:paraId="3F8307BE" w14:textId="2ECD818C" w:rsidR="00F60596" w:rsidRPr="00901717" w:rsidRDefault="00F60596" w:rsidP="00F60596">
            <w:pPr>
              <w:spacing w:after="0"/>
            </w:pPr>
            <w:r w:rsidRPr="00901717">
              <w:t>Verbrauchsbasiertes Gebäudetechnik-Monitoring</w:t>
            </w:r>
          </w:p>
        </w:tc>
        <w:tc>
          <w:tcPr>
            <w:tcW w:w="4536" w:type="dxa"/>
          </w:tcPr>
          <w:p w14:paraId="20CCC849" w14:textId="1CEF98D3" w:rsidR="00F60596" w:rsidRPr="00901717" w:rsidRDefault="00F60596" w:rsidP="00F60596">
            <w:pPr>
              <w:spacing w:after="0"/>
            </w:pPr>
            <w:r w:rsidRPr="00901717">
              <w:t>10%, max. Fr. 1'000</w:t>
            </w:r>
          </w:p>
        </w:tc>
      </w:tr>
      <w:tr w:rsidR="00F60596" w:rsidRPr="00D30BF7" w14:paraId="287A03D8" w14:textId="77777777" w:rsidTr="00F60596">
        <w:tc>
          <w:tcPr>
            <w:tcW w:w="4962" w:type="dxa"/>
          </w:tcPr>
          <w:p w14:paraId="1FF613C3" w14:textId="326F6B0E" w:rsidR="00F60596" w:rsidRDefault="00F60596" w:rsidP="00F60596">
            <w:pPr>
              <w:spacing w:after="0"/>
              <w:rPr>
                <w:rFonts w:ascii="Segoe UI Tab" w:hAnsi="Segoe UI Tab" w:cs="Segoe UI Tab"/>
              </w:rPr>
            </w:pPr>
            <w:r w:rsidRPr="00901717">
              <w:t>Photovoltaik-Anlagen</w:t>
            </w:r>
          </w:p>
        </w:tc>
        <w:tc>
          <w:tcPr>
            <w:tcW w:w="4536" w:type="dxa"/>
          </w:tcPr>
          <w:p w14:paraId="3E60F3E9" w14:textId="776AC376" w:rsidR="00F60596" w:rsidRDefault="00F60596" w:rsidP="00F60596">
            <w:pPr>
              <w:spacing w:after="0"/>
              <w:rPr>
                <w:rFonts w:ascii="Segoe UI Tab" w:hAnsi="Segoe UI Tab" w:cs="Segoe UI Tab"/>
              </w:rPr>
            </w:pPr>
            <w:r w:rsidRPr="00901717">
              <w:t>Fr. 1'500</w:t>
            </w:r>
          </w:p>
        </w:tc>
      </w:tr>
      <w:tr w:rsidR="00F60596" w:rsidRPr="00D30BF7" w14:paraId="6A700771" w14:textId="77777777" w:rsidTr="00F60596">
        <w:tc>
          <w:tcPr>
            <w:tcW w:w="4962" w:type="dxa"/>
          </w:tcPr>
          <w:p w14:paraId="56976862" w14:textId="55D97BBA" w:rsidR="00F60596" w:rsidRDefault="00F60596" w:rsidP="00F60596">
            <w:pPr>
              <w:spacing w:after="0"/>
              <w:rPr>
                <w:rFonts w:ascii="Segoe UI Tab" w:hAnsi="Segoe UI Tab" w:cs="Segoe UI Tab"/>
              </w:rPr>
            </w:pPr>
            <w:r w:rsidRPr="00901717">
              <w:t>Neigungswinkelbonus senkrechte PV-Anlagen</w:t>
            </w:r>
          </w:p>
        </w:tc>
        <w:tc>
          <w:tcPr>
            <w:tcW w:w="4536" w:type="dxa"/>
          </w:tcPr>
          <w:p w14:paraId="098C679F" w14:textId="136C8423" w:rsidR="00F60596" w:rsidRDefault="00F60596" w:rsidP="00F60596">
            <w:pPr>
              <w:spacing w:after="0"/>
              <w:rPr>
                <w:rFonts w:ascii="Segoe UI Tab" w:hAnsi="Segoe UI Tab" w:cs="Segoe UI Tab"/>
              </w:rPr>
            </w:pPr>
            <w:r w:rsidRPr="00901717">
              <w:t>Fr. 750</w:t>
            </w:r>
          </w:p>
        </w:tc>
      </w:tr>
      <w:tr w:rsidR="00F60596" w:rsidRPr="00D30BF7" w14:paraId="183172E6" w14:textId="77777777" w:rsidTr="00F60596">
        <w:tc>
          <w:tcPr>
            <w:tcW w:w="4962" w:type="dxa"/>
          </w:tcPr>
          <w:p w14:paraId="7B4CCCE0" w14:textId="742417DC" w:rsidR="00F60596" w:rsidRDefault="00F60596" w:rsidP="00F60596">
            <w:pPr>
              <w:spacing w:after="0"/>
              <w:rPr>
                <w:rFonts w:ascii="Segoe UI Tab" w:hAnsi="Segoe UI Tab" w:cs="Segoe UI Tab"/>
              </w:rPr>
            </w:pPr>
            <w:r w:rsidRPr="00901717">
              <w:t>Stromdetektiv-Beratungen EKZ</w:t>
            </w:r>
          </w:p>
        </w:tc>
        <w:tc>
          <w:tcPr>
            <w:tcW w:w="4536" w:type="dxa"/>
          </w:tcPr>
          <w:p w14:paraId="4C5C9E4B" w14:textId="27B438AD" w:rsidR="00F60596" w:rsidRDefault="00F60596" w:rsidP="00F60596">
            <w:pPr>
              <w:spacing w:after="0"/>
              <w:rPr>
                <w:rFonts w:ascii="Segoe UI Tab" w:hAnsi="Segoe UI Tab" w:cs="Segoe UI Tab"/>
              </w:rPr>
            </w:pPr>
            <w:r w:rsidRPr="00901717">
              <w:t>Fr. 15 - 25</w:t>
            </w:r>
          </w:p>
        </w:tc>
      </w:tr>
      <w:tr w:rsidR="00F60596" w:rsidRPr="00D30BF7" w14:paraId="1E2E1A6E" w14:textId="77777777" w:rsidTr="00F60596">
        <w:tc>
          <w:tcPr>
            <w:tcW w:w="4962" w:type="dxa"/>
          </w:tcPr>
          <w:p w14:paraId="62F86046" w14:textId="39962D56" w:rsidR="00F60596" w:rsidRDefault="00F60596" w:rsidP="00F60596">
            <w:pPr>
              <w:spacing w:after="0"/>
              <w:rPr>
                <w:rFonts w:ascii="Segoe UI Tab" w:hAnsi="Segoe UI Tab" w:cs="Segoe UI Tab"/>
              </w:rPr>
            </w:pPr>
            <w:r w:rsidRPr="00901717">
              <w:t>Minergie A/P/ECO</w:t>
            </w:r>
          </w:p>
        </w:tc>
        <w:tc>
          <w:tcPr>
            <w:tcW w:w="4536" w:type="dxa"/>
          </w:tcPr>
          <w:p w14:paraId="7F755C22" w14:textId="77777777" w:rsidR="00F60596" w:rsidRDefault="00F60596" w:rsidP="00F60596">
            <w:pPr>
              <w:spacing w:after="0"/>
            </w:pPr>
            <w:r w:rsidRPr="00901717">
              <w:t>Fr. 3'000 Minergie (A)</w:t>
            </w:r>
          </w:p>
          <w:p w14:paraId="6D923CA9" w14:textId="5AABF5D7" w:rsidR="00F60596" w:rsidRDefault="00F60596" w:rsidP="00F60596">
            <w:pPr>
              <w:spacing w:after="0"/>
              <w:rPr>
                <w:rFonts w:ascii="Segoe UI Tab" w:hAnsi="Segoe UI Tab" w:cs="Segoe UI Tab"/>
              </w:rPr>
            </w:pPr>
            <w:r w:rsidRPr="00901717">
              <w:t>Fr. 6'000 (Minergie P Eco)</w:t>
            </w:r>
          </w:p>
        </w:tc>
      </w:tr>
      <w:tr w:rsidR="00F60596" w:rsidRPr="00D30BF7" w14:paraId="31CEA701" w14:textId="77777777" w:rsidTr="00F60596">
        <w:tc>
          <w:tcPr>
            <w:tcW w:w="4962" w:type="dxa"/>
          </w:tcPr>
          <w:p w14:paraId="4B8A4C37" w14:textId="6457D664" w:rsidR="00F60596" w:rsidRDefault="00F60596" w:rsidP="00F60596">
            <w:pPr>
              <w:spacing w:after="0"/>
              <w:rPr>
                <w:rFonts w:ascii="Segoe UI Tab" w:hAnsi="Segoe UI Tab" w:cs="Segoe UI Tab"/>
              </w:rPr>
            </w:pPr>
            <w:r w:rsidRPr="00901717">
              <w:t>Gesamtsanierung statt Neubau</w:t>
            </w:r>
          </w:p>
        </w:tc>
        <w:tc>
          <w:tcPr>
            <w:tcW w:w="4536" w:type="dxa"/>
          </w:tcPr>
          <w:p w14:paraId="139AB998" w14:textId="18C8B5BD" w:rsidR="00F60596" w:rsidRDefault="00F60596" w:rsidP="00F60596">
            <w:pPr>
              <w:spacing w:after="0"/>
              <w:rPr>
                <w:rFonts w:ascii="Segoe UI Tab" w:hAnsi="Segoe UI Tab" w:cs="Segoe UI Tab"/>
              </w:rPr>
            </w:pPr>
            <w:r w:rsidRPr="00901717">
              <w:t>Fr. 1'500</w:t>
            </w:r>
          </w:p>
        </w:tc>
      </w:tr>
      <w:tr w:rsidR="00F60596" w:rsidRPr="00D30BF7" w14:paraId="1A31A79C" w14:textId="77777777" w:rsidTr="00F60596">
        <w:tc>
          <w:tcPr>
            <w:tcW w:w="4962" w:type="dxa"/>
          </w:tcPr>
          <w:p w14:paraId="0B5B9C25" w14:textId="3F02F0A7" w:rsidR="00F60596" w:rsidRDefault="00F60596" w:rsidP="00F60596">
            <w:pPr>
              <w:spacing w:after="0"/>
              <w:rPr>
                <w:rFonts w:ascii="Segoe UI Tab" w:hAnsi="Segoe UI Tab" w:cs="Segoe UI Tab"/>
              </w:rPr>
            </w:pPr>
            <w:r w:rsidRPr="00901717">
              <w:t>Bi-direktionale Ladestationen</w:t>
            </w:r>
          </w:p>
        </w:tc>
        <w:tc>
          <w:tcPr>
            <w:tcW w:w="4536" w:type="dxa"/>
          </w:tcPr>
          <w:p w14:paraId="5481FF72" w14:textId="6ED71347" w:rsidR="00F60596" w:rsidRDefault="00F60596" w:rsidP="00F60596">
            <w:pPr>
              <w:spacing w:after="0"/>
              <w:rPr>
                <w:rFonts w:ascii="Segoe UI Tab" w:hAnsi="Segoe UI Tab" w:cs="Segoe UI Tab"/>
              </w:rPr>
            </w:pPr>
            <w:r w:rsidRPr="00901717">
              <w:t>Fr. 1'000</w:t>
            </w:r>
          </w:p>
        </w:tc>
      </w:tr>
      <w:tr w:rsidR="00F60596" w:rsidRPr="00D30BF7" w14:paraId="643B674C" w14:textId="77777777" w:rsidTr="00F60596">
        <w:tc>
          <w:tcPr>
            <w:tcW w:w="4962" w:type="dxa"/>
          </w:tcPr>
          <w:p w14:paraId="56F028CF" w14:textId="4C0B781D" w:rsidR="00F60596" w:rsidRDefault="00F60596" w:rsidP="00F60596">
            <w:pPr>
              <w:spacing w:after="0"/>
              <w:rPr>
                <w:rFonts w:ascii="Segoe UI Tab" w:hAnsi="Segoe UI Tab" w:cs="Segoe UI Tab"/>
              </w:rPr>
            </w:pPr>
            <w:r w:rsidRPr="00901717">
              <w:t>Weitere Mobilitätsprojekte</w:t>
            </w:r>
          </w:p>
        </w:tc>
        <w:tc>
          <w:tcPr>
            <w:tcW w:w="4536" w:type="dxa"/>
          </w:tcPr>
          <w:p w14:paraId="565A60AB" w14:textId="6F0BCAF9" w:rsidR="00F60596" w:rsidRDefault="00F60596" w:rsidP="00F60596">
            <w:pPr>
              <w:spacing w:after="0"/>
              <w:rPr>
                <w:rFonts w:ascii="Segoe UI Tab" w:hAnsi="Segoe UI Tab" w:cs="Segoe UI Tab"/>
              </w:rPr>
            </w:pPr>
            <w:r w:rsidRPr="00901717">
              <w:t>Je nach Projekt, max. Fr. 5'000</w:t>
            </w:r>
          </w:p>
        </w:tc>
      </w:tr>
      <w:tr w:rsidR="00F60596" w:rsidRPr="00D30BF7" w14:paraId="1954EF40" w14:textId="77777777" w:rsidTr="00F60596">
        <w:tc>
          <w:tcPr>
            <w:tcW w:w="4962" w:type="dxa"/>
          </w:tcPr>
          <w:p w14:paraId="5D4AB97D" w14:textId="15D8ACB7" w:rsidR="00F60596" w:rsidRPr="00901717" w:rsidRDefault="00F60596" w:rsidP="00F60596">
            <w:pPr>
              <w:spacing w:after="0"/>
            </w:pPr>
            <w:r w:rsidRPr="00DD0746">
              <w:t>Energieberatung GEAK Plus</w:t>
            </w:r>
          </w:p>
        </w:tc>
        <w:tc>
          <w:tcPr>
            <w:tcW w:w="4536" w:type="dxa"/>
          </w:tcPr>
          <w:p w14:paraId="16BADA49" w14:textId="34669D75" w:rsidR="00F60596" w:rsidRPr="00901717" w:rsidRDefault="00F60596" w:rsidP="00F60596">
            <w:pPr>
              <w:spacing w:after="0"/>
            </w:pPr>
            <w:r w:rsidRPr="00DD0746">
              <w:t>Fr. 700</w:t>
            </w:r>
          </w:p>
        </w:tc>
      </w:tr>
      <w:tr w:rsidR="00F60596" w:rsidRPr="00D30BF7" w14:paraId="42120F69" w14:textId="77777777" w:rsidTr="00F60596">
        <w:tc>
          <w:tcPr>
            <w:tcW w:w="4962" w:type="dxa"/>
          </w:tcPr>
          <w:p w14:paraId="1EFD698D" w14:textId="11BF3BCA" w:rsidR="00F60596" w:rsidRPr="00901717" w:rsidRDefault="00F60596" w:rsidP="00F60596">
            <w:pPr>
              <w:spacing w:after="0"/>
            </w:pPr>
            <w:r w:rsidRPr="00B83701">
              <w:t>Innovative Projekte</w:t>
            </w:r>
          </w:p>
        </w:tc>
        <w:tc>
          <w:tcPr>
            <w:tcW w:w="4536" w:type="dxa"/>
          </w:tcPr>
          <w:p w14:paraId="7AC71232" w14:textId="70657591" w:rsidR="00F60596" w:rsidRPr="00901717" w:rsidRDefault="00F60596" w:rsidP="00F60596">
            <w:pPr>
              <w:spacing w:after="0"/>
            </w:pPr>
            <w:r w:rsidRPr="00B83701">
              <w:t>Max. Fr. 5'000</w:t>
            </w:r>
          </w:p>
        </w:tc>
      </w:tr>
      <w:tr w:rsidR="00F60596" w:rsidRPr="00D30BF7" w14:paraId="1DD61E0C" w14:textId="77777777" w:rsidTr="00F60596">
        <w:tc>
          <w:tcPr>
            <w:tcW w:w="4962" w:type="dxa"/>
          </w:tcPr>
          <w:p w14:paraId="7044249A" w14:textId="7F5C3CEC" w:rsidR="00F60596" w:rsidRPr="00901717" w:rsidRDefault="00F60596" w:rsidP="00F60596">
            <w:pPr>
              <w:spacing w:after="0"/>
            </w:pPr>
            <w:r w:rsidRPr="00B83701">
              <w:t>Innovationswettbewerb</w:t>
            </w:r>
          </w:p>
        </w:tc>
        <w:tc>
          <w:tcPr>
            <w:tcW w:w="4536" w:type="dxa"/>
          </w:tcPr>
          <w:p w14:paraId="013D0ADB" w14:textId="109A36AD" w:rsidR="00F60596" w:rsidRPr="00901717" w:rsidRDefault="00F60596" w:rsidP="00F60596">
            <w:pPr>
              <w:spacing w:after="0"/>
            </w:pPr>
            <w:r w:rsidRPr="00B83701">
              <w:t>Je nach Wettbewerb</w:t>
            </w:r>
          </w:p>
        </w:tc>
      </w:tr>
      <w:tr w:rsidR="00F60596" w:rsidRPr="00D30BF7" w14:paraId="5F9A242C" w14:textId="77777777" w:rsidTr="00F60596">
        <w:tc>
          <w:tcPr>
            <w:tcW w:w="4962" w:type="dxa"/>
          </w:tcPr>
          <w:p w14:paraId="65A38722" w14:textId="258EAAA0" w:rsidR="00F60596" w:rsidRPr="00B83701" w:rsidRDefault="00F60596" w:rsidP="00F60596">
            <w:pPr>
              <w:spacing w:after="0"/>
            </w:pPr>
            <w:r w:rsidRPr="00583B4B">
              <w:t>Einzelaktionen</w:t>
            </w:r>
          </w:p>
        </w:tc>
        <w:tc>
          <w:tcPr>
            <w:tcW w:w="4536" w:type="dxa"/>
          </w:tcPr>
          <w:p w14:paraId="4D841804" w14:textId="6D348567" w:rsidR="00F60596" w:rsidRPr="00B83701" w:rsidRDefault="00F60596" w:rsidP="00F60596">
            <w:pPr>
              <w:spacing w:after="0"/>
            </w:pPr>
            <w:r w:rsidRPr="00583B4B">
              <w:t>Je nach Aktion</w:t>
            </w:r>
          </w:p>
        </w:tc>
      </w:tr>
    </w:tbl>
    <w:p w14:paraId="4EEED94C" w14:textId="2B0CD0D7" w:rsidR="00F60596" w:rsidRPr="00F60596" w:rsidRDefault="00F60596" w:rsidP="00F60596"/>
    <w:p w14:paraId="11943896" w14:textId="615CD684" w:rsidR="00F60596" w:rsidRDefault="00F60596" w:rsidP="00F60596">
      <w:pPr>
        <w:pStyle w:val="WasserverordnungTitelvorlage"/>
      </w:pPr>
      <w:bookmarkStart w:id="8" w:name="_Toc206066937"/>
      <w:r>
        <w:t>Anhang C - Maximalbeiträge</w:t>
      </w:r>
      <w:bookmarkEnd w:id="8"/>
    </w:p>
    <w:p w14:paraId="627EF401" w14:textId="0148429F" w:rsidR="00F60596" w:rsidRDefault="00F60596" w:rsidP="0003103C">
      <w:pPr>
        <w:pStyle w:val="WasserverordnungText"/>
      </w:pPr>
      <w:r w:rsidRPr="00F60596">
        <w:t>Die Maximalbeiträge (meist für MFH oder Gewerbeliegenschaften) pro geförderte Massnahme betragen:</w:t>
      </w:r>
    </w:p>
    <w:p w14:paraId="4C307AA5" w14:textId="77777777" w:rsidR="00F60596" w:rsidRDefault="00F60596" w:rsidP="0003103C">
      <w:pPr>
        <w:pStyle w:val="WasserverordnungText"/>
      </w:pPr>
    </w:p>
    <w:tbl>
      <w:tblPr>
        <w:tblStyle w:val="Tabellenraster"/>
        <w:tblW w:w="9498" w:type="dxa"/>
        <w:tblBorders>
          <w:top w:val="single" w:sz="4" w:space="0" w:color="595959" w:themeColor="text1" w:themeTint="A6"/>
          <w:left w:val="none" w:sz="0" w:space="0" w:color="auto"/>
          <w:bottom w:val="single" w:sz="4" w:space="0" w:color="595959" w:themeColor="text1" w:themeTint="A6"/>
          <w:right w:val="none" w:sz="0" w:space="0" w:color="auto"/>
          <w:insideH w:val="single" w:sz="4" w:space="0" w:color="595959" w:themeColor="text1" w:themeTint="A6"/>
          <w:insideV w:val="none" w:sz="0" w:space="0" w:color="auto"/>
        </w:tblBorders>
        <w:tblCellMar>
          <w:left w:w="0" w:type="dxa"/>
        </w:tblCellMar>
        <w:tblLook w:val="04A0" w:firstRow="1" w:lastRow="0" w:firstColumn="1" w:lastColumn="0" w:noHBand="0" w:noVBand="1"/>
      </w:tblPr>
      <w:tblGrid>
        <w:gridCol w:w="4962"/>
        <w:gridCol w:w="4536"/>
      </w:tblGrid>
      <w:tr w:rsidR="00F60596" w:rsidRPr="00D30BF7" w14:paraId="205E3C09" w14:textId="77777777" w:rsidTr="006F15A4">
        <w:tc>
          <w:tcPr>
            <w:tcW w:w="4962" w:type="dxa"/>
            <w:tcBorders>
              <w:bottom w:val="single" w:sz="4" w:space="0" w:color="595959" w:themeColor="text1" w:themeTint="A6"/>
            </w:tcBorders>
            <w:shd w:val="clear" w:color="auto" w:fill="D9D9D9" w:themeFill="background1" w:themeFillShade="D9"/>
          </w:tcPr>
          <w:p w14:paraId="007F70EB" w14:textId="77777777" w:rsidR="00F60596" w:rsidRPr="00D30BF7" w:rsidRDefault="00F60596" w:rsidP="006F15A4">
            <w:pPr>
              <w:spacing w:after="0" w:line="180" w:lineRule="atLeast"/>
              <w:rPr>
                <w:rFonts w:ascii="Segoe UI Tab" w:hAnsi="Segoe UI Tab" w:cs="Segoe UI Tab"/>
                <w:sz w:val="16"/>
              </w:rPr>
            </w:pPr>
            <w:r>
              <w:rPr>
                <w:rFonts w:ascii="Segoe UI Tab" w:hAnsi="Segoe UI Tab" w:cs="Segoe UI Tab"/>
                <w:sz w:val="16"/>
              </w:rPr>
              <w:t>Massnahme</w:t>
            </w:r>
          </w:p>
        </w:tc>
        <w:tc>
          <w:tcPr>
            <w:tcW w:w="4536" w:type="dxa"/>
            <w:tcBorders>
              <w:bottom w:val="single" w:sz="4" w:space="0" w:color="595959" w:themeColor="text1" w:themeTint="A6"/>
            </w:tcBorders>
            <w:shd w:val="clear" w:color="auto" w:fill="D9D9D9" w:themeFill="background1" w:themeFillShade="D9"/>
          </w:tcPr>
          <w:p w14:paraId="341B8F89" w14:textId="77777777" w:rsidR="00F60596" w:rsidRPr="00D30BF7" w:rsidRDefault="00F60596" w:rsidP="006F15A4">
            <w:pPr>
              <w:spacing w:after="0" w:line="180" w:lineRule="atLeast"/>
              <w:rPr>
                <w:rFonts w:ascii="Segoe UI Tab" w:hAnsi="Segoe UI Tab" w:cs="Segoe UI Tab"/>
                <w:sz w:val="16"/>
              </w:rPr>
            </w:pPr>
            <w:r>
              <w:rPr>
                <w:rFonts w:ascii="Segoe UI Tab" w:hAnsi="Segoe UI Tab" w:cs="Segoe UI Tab"/>
                <w:sz w:val="16"/>
              </w:rPr>
              <w:t>Förderbeitrag</w:t>
            </w:r>
          </w:p>
        </w:tc>
      </w:tr>
      <w:tr w:rsidR="00F60596" w:rsidRPr="00D30BF7" w14:paraId="1C247E65" w14:textId="77777777" w:rsidTr="006F15A4">
        <w:tc>
          <w:tcPr>
            <w:tcW w:w="4962" w:type="dxa"/>
          </w:tcPr>
          <w:p w14:paraId="5A31EC43" w14:textId="77777777" w:rsidR="00F60596" w:rsidRPr="00D30BF7" w:rsidRDefault="00F60596" w:rsidP="006F15A4">
            <w:pPr>
              <w:spacing w:after="0"/>
              <w:rPr>
                <w:rFonts w:ascii="Segoe UI Tab" w:hAnsi="Segoe UI Tab" w:cs="Segoe UI Tab"/>
              </w:rPr>
            </w:pPr>
            <w:r w:rsidRPr="00901717">
              <w:t xml:space="preserve">Wärmepumpen-Check </w:t>
            </w:r>
          </w:p>
        </w:tc>
        <w:tc>
          <w:tcPr>
            <w:tcW w:w="4536" w:type="dxa"/>
          </w:tcPr>
          <w:p w14:paraId="4841B75E" w14:textId="77777777" w:rsidR="00F60596" w:rsidRDefault="00F60596" w:rsidP="006F15A4">
            <w:pPr>
              <w:spacing w:after="0"/>
              <w:rPr>
                <w:rFonts w:ascii="Segoe UI Tab" w:hAnsi="Segoe UI Tab" w:cs="Segoe UI Tab"/>
              </w:rPr>
            </w:pPr>
            <w:r w:rsidRPr="00901717">
              <w:t>Fr. 100</w:t>
            </w:r>
          </w:p>
        </w:tc>
      </w:tr>
      <w:tr w:rsidR="00F60596" w:rsidRPr="00D30BF7" w14:paraId="37351F0F" w14:textId="77777777" w:rsidTr="006F15A4">
        <w:tc>
          <w:tcPr>
            <w:tcW w:w="4962" w:type="dxa"/>
          </w:tcPr>
          <w:p w14:paraId="3F11BC16" w14:textId="77777777" w:rsidR="00F60596" w:rsidRDefault="00F60596" w:rsidP="006F15A4">
            <w:pPr>
              <w:spacing w:after="0"/>
              <w:rPr>
                <w:rFonts w:ascii="Segoe UI Tab" w:hAnsi="Segoe UI Tab" w:cs="Segoe UI Tab"/>
              </w:rPr>
            </w:pPr>
            <w:r w:rsidRPr="00901717">
              <w:t>Thermische Speicher</w:t>
            </w:r>
          </w:p>
        </w:tc>
        <w:tc>
          <w:tcPr>
            <w:tcW w:w="4536" w:type="dxa"/>
          </w:tcPr>
          <w:p w14:paraId="26697834" w14:textId="357A1903" w:rsidR="00F60596" w:rsidRDefault="00F60596" w:rsidP="00F60596">
            <w:pPr>
              <w:spacing w:after="0"/>
              <w:rPr>
                <w:rFonts w:ascii="Segoe UI Tab" w:hAnsi="Segoe UI Tab" w:cs="Segoe UI Tab"/>
              </w:rPr>
            </w:pPr>
            <w:r w:rsidRPr="00901717">
              <w:t xml:space="preserve">Fr. </w:t>
            </w:r>
            <w:r>
              <w:t>5</w:t>
            </w:r>
            <w:r w:rsidRPr="00901717">
              <w:t>'000</w:t>
            </w:r>
          </w:p>
        </w:tc>
      </w:tr>
      <w:tr w:rsidR="00F60596" w:rsidRPr="00D30BF7" w14:paraId="39BE72F5" w14:textId="77777777" w:rsidTr="006F15A4">
        <w:tc>
          <w:tcPr>
            <w:tcW w:w="4962" w:type="dxa"/>
          </w:tcPr>
          <w:p w14:paraId="0BF556D2" w14:textId="77777777" w:rsidR="00F60596" w:rsidRDefault="00F60596" w:rsidP="006F15A4">
            <w:pPr>
              <w:spacing w:after="0"/>
              <w:rPr>
                <w:rFonts w:ascii="Segoe UI Tab" w:hAnsi="Segoe UI Tab" w:cs="Segoe UI Tab"/>
              </w:rPr>
            </w:pPr>
            <w:r w:rsidRPr="00901717">
              <w:t>Wasserstoff-Speicher</w:t>
            </w:r>
          </w:p>
        </w:tc>
        <w:tc>
          <w:tcPr>
            <w:tcW w:w="4536" w:type="dxa"/>
          </w:tcPr>
          <w:p w14:paraId="5E107DFE" w14:textId="274D3FFA" w:rsidR="00F60596" w:rsidRDefault="00F60596" w:rsidP="006F15A4">
            <w:pPr>
              <w:spacing w:after="0"/>
              <w:rPr>
                <w:rFonts w:ascii="Segoe UI Tab" w:hAnsi="Segoe UI Tab" w:cs="Segoe UI Tab"/>
              </w:rPr>
            </w:pPr>
            <w:r>
              <w:t>Fr. 5</w:t>
            </w:r>
            <w:r w:rsidRPr="00901717">
              <w:t>'000</w:t>
            </w:r>
          </w:p>
        </w:tc>
      </w:tr>
      <w:tr w:rsidR="00F60596" w:rsidRPr="00D30BF7" w14:paraId="7E6BA957" w14:textId="77777777" w:rsidTr="006F15A4">
        <w:tc>
          <w:tcPr>
            <w:tcW w:w="4962" w:type="dxa"/>
          </w:tcPr>
          <w:p w14:paraId="5A4CFA3E" w14:textId="77777777" w:rsidR="00F60596" w:rsidRPr="00901717" w:rsidRDefault="00F60596" w:rsidP="006F15A4">
            <w:pPr>
              <w:spacing w:after="0"/>
            </w:pPr>
            <w:r w:rsidRPr="00901717">
              <w:t>Verbrauchsbasiertes Gebäudetechnik-Monitoring</w:t>
            </w:r>
          </w:p>
        </w:tc>
        <w:tc>
          <w:tcPr>
            <w:tcW w:w="4536" w:type="dxa"/>
          </w:tcPr>
          <w:p w14:paraId="5629032D" w14:textId="77777777" w:rsidR="00F60596" w:rsidRPr="00901717" w:rsidRDefault="00F60596" w:rsidP="006F15A4">
            <w:pPr>
              <w:spacing w:after="0"/>
            </w:pPr>
            <w:r w:rsidRPr="00901717">
              <w:t>10%, max. Fr. 1'000</w:t>
            </w:r>
          </w:p>
        </w:tc>
      </w:tr>
      <w:tr w:rsidR="00F60596" w:rsidRPr="00D30BF7" w14:paraId="1274B7BA" w14:textId="77777777" w:rsidTr="006F15A4">
        <w:tc>
          <w:tcPr>
            <w:tcW w:w="4962" w:type="dxa"/>
          </w:tcPr>
          <w:p w14:paraId="034C6033" w14:textId="77777777" w:rsidR="00F60596" w:rsidRDefault="00F60596" w:rsidP="006F15A4">
            <w:pPr>
              <w:spacing w:after="0"/>
              <w:rPr>
                <w:rFonts w:ascii="Segoe UI Tab" w:hAnsi="Segoe UI Tab" w:cs="Segoe UI Tab"/>
              </w:rPr>
            </w:pPr>
            <w:r w:rsidRPr="00901717">
              <w:t>Photovoltaik-Anlagen</w:t>
            </w:r>
          </w:p>
        </w:tc>
        <w:tc>
          <w:tcPr>
            <w:tcW w:w="4536" w:type="dxa"/>
          </w:tcPr>
          <w:p w14:paraId="24134617" w14:textId="23BF697D" w:rsidR="00F60596" w:rsidRDefault="00F60596" w:rsidP="006F15A4">
            <w:pPr>
              <w:spacing w:after="0"/>
              <w:rPr>
                <w:rFonts w:ascii="Segoe UI Tab" w:hAnsi="Segoe UI Tab" w:cs="Segoe UI Tab"/>
              </w:rPr>
            </w:pPr>
            <w:r>
              <w:t>Fr. 3</w:t>
            </w:r>
            <w:r w:rsidRPr="00901717">
              <w:t>'</w:t>
            </w:r>
            <w:r w:rsidR="00C323B8">
              <w:t>0</w:t>
            </w:r>
            <w:r w:rsidRPr="00901717">
              <w:t>00</w:t>
            </w:r>
          </w:p>
        </w:tc>
      </w:tr>
      <w:tr w:rsidR="00F60596" w:rsidRPr="00D30BF7" w14:paraId="04BC9453" w14:textId="77777777" w:rsidTr="006F15A4">
        <w:tc>
          <w:tcPr>
            <w:tcW w:w="4962" w:type="dxa"/>
          </w:tcPr>
          <w:p w14:paraId="22B91D1C" w14:textId="77777777" w:rsidR="00F60596" w:rsidRDefault="00F60596" w:rsidP="006F15A4">
            <w:pPr>
              <w:spacing w:after="0"/>
              <w:rPr>
                <w:rFonts w:ascii="Segoe UI Tab" w:hAnsi="Segoe UI Tab" w:cs="Segoe UI Tab"/>
              </w:rPr>
            </w:pPr>
            <w:r w:rsidRPr="00901717">
              <w:t>Neigungswinkelbonus senkrechte PV-Anlagen</w:t>
            </w:r>
          </w:p>
        </w:tc>
        <w:tc>
          <w:tcPr>
            <w:tcW w:w="4536" w:type="dxa"/>
          </w:tcPr>
          <w:p w14:paraId="329E7A0A" w14:textId="42FB47DC" w:rsidR="00F60596" w:rsidRDefault="00F60596" w:rsidP="00F60596">
            <w:pPr>
              <w:spacing w:after="0"/>
              <w:rPr>
                <w:rFonts w:ascii="Segoe UI Tab" w:hAnsi="Segoe UI Tab" w:cs="Segoe UI Tab"/>
              </w:rPr>
            </w:pPr>
            <w:r w:rsidRPr="00901717">
              <w:t xml:space="preserve">Fr. </w:t>
            </w:r>
            <w:r>
              <w:t>1'50</w:t>
            </w:r>
            <w:r w:rsidRPr="00901717">
              <w:t>0</w:t>
            </w:r>
          </w:p>
        </w:tc>
      </w:tr>
      <w:tr w:rsidR="00F60596" w:rsidRPr="00D30BF7" w14:paraId="59714E4F" w14:textId="77777777" w:rsidTr="006F15A4">
        <w:tc>
          <w:tcPr>
            <w:tcW w:w="4962" w:type="dxa"/>
          </w:tcPr>
          <w:p w14:paraId="5192DA97" w14:textId="77777777" w:rsidR="00F60596" w:rsidRDefault="00F60596" w:rsidP="006F15A4">
            <w:pPr>
              <w:spacing w:after="0"/>
              <w:rPr>
                <w:rFonts w:ascii="Segoe UI Tab" w:hAnsi="Segoe UI Tab" w:cs="Segoe UI Tab"/>
              </w:rPr>
            </w:pPr>
            <w:r w:rsidRPr="00901717">
              <w:t>Stromdetektiv-Beratungen EKZ</w:t>
            </w:r>
          </w:p>
        </w:tc>
        <w:tc>
          <w:tcPr>
            <w:tcW w:w="4536" w:type="dxa"/>
          </w:tcPr>
          <w:p w14:paraId="09D8B3AB" w14:textId="77777777" w:rsidR="00F60596" w:rsidRDefault="00F60596" w:rsidP="006F15A4">
            <w:pPr>
              <w:spacing w:after="0"/>
              <w:rPr>
                <w:rFonts w:ascii="Segoe UI Tab" w:hAnsi="Segoe UI Tab" w:cs="Segoe UI Tab"/>
              </w:rPr>
            </w:pPr>
            <w:r w:rsidRPr="00901717">
              <w:t>Fr. 15 - 25</w:t>
            </w:r>
          </w:p>
        </w:tc>
      </w:tr>
      <w:tr w:rsidR="00F60596" w:rsidRPr="00D30BF7" w14:paraId="79EBBBF6" w14:textId="77777777" w:rsidTr="006F15A4">
        <w:tc>
          <w:tcPr>
            <w:tcW w:w="4962" w:type="dxa"/>
          </w:tcPr>
          <w:p w14:paraId="6AD60676" w14:textId="77777777" w:rsidR="00F60596" w:rsidRDefault="00F60596" w:rsidP="006F15A4">
            <w:pPr>
              <w:spacing w:after="0"/>
              <w:rPr>
                <w:rFonts w:ascii="Segoe UI Tab" w:hAnsi="Segoe UI Tab" w:cs="Segoe UI Tab"/>
              </w:rPr>
            </w:pPr>
            <w:r w:rsidRPr="00901717">
              <w:t>Minergie A/P/ECO</w:t>
            </w:r>
          </w:p>
        </w:tc>
        <w:tc>
          <w:tcPr>
            <w:tcW w:w="4536" w:type="dxa"/>
          </w:tcPr>
          <w:p w14:paraId="2FC2CDEF" w14:textId="77A0F492" w:rsidR="00F60596" w:rsidRDefault="00F60596" w:rsidP="006F15A4">
            <w:pPr>
              <w:spacing w:after="0"/>
            </w:pPr>
            <w:r>
              <w:t>Fr. 9</w:t>
            </w:r>
            <w:r w:rsidRPr="00901717">
              <w:t>'000 Minergie (</w:t>
            </w:r>
            <w:r>
              <w:t>P</w:t>
            </w:r>
            <w:r w:rsidRPr="00901717">
              <w:t>)</w:t>
            </w:r>
          </w:p>
          <w:p w14:paraId="5F632768" w14:textId="3BDD6397" w:rsidR="00F60596" w:rsidRDefault="00F60596" w:rsidP="00F60596">
            <w:pPr>
              <w:spacing w:after="0"/>
              <w:rPr>
                <w:rFonts w:ascii="Segoe UI Tab" w:hAnsi="Segoe UI Tab" w:cs="Segoe UI Tab"/>
              </w:rPr>
            </w:pPr>
            <w:r>
              <w:t>Fr. 18</w:t>
            </w:r>
            <w:r w:rsidRPr="00901717">
              <w:t>'000 (</w:t>
            </w:r>
            <w:proofErr w:type="spellStart"/>
            <w:r w:rsidRPr="00901717">
              <w:t>Minergie</w:t>
            </w:r>
            <w:r>
              <w:t>A</w:t>
            </w:r>
            <w:proofErr w:type="spellEnd"/>
            <w:r w:rsidRPr="00901717">
              <w:t xml:space="preserve"> Eco)</w:t>
            </w:r>
          </w:p>
        </w:tc>
      </w:tr>
      <w:tr w:rsidR="00F60596" w:rsidRPr="00D30BF7" w14:paraId="694AC2CE" w14:textId="77777777" w:rsidTr="006F15A4">
        <w:tc>
          <w:tcPr>
            <w:tcW w:w="4962" w:type="dxa"/>
          </w:tcPr>
          <w:p w14:paraId="6396BDE2" w14:textId="77777777" w:rsidR="00F60596" w:rsidRDefault="00F60596" w:rsidP="006F15A4">
            <w:pPr>
              <w:spacing w:after="0"/>
              <w:rPr>
                <w:rFonts w:ascii="Segoe UI Tab" w:hAnsi="Segoe UI Tab" w:cs="Segoe UI Tab"/>
              </w:rPr>
            </w:pPr>
            <w:r w:rsidRPr="00901717">
              <w:t>Gesamtsanierung statt Neubau</w:t>
            </w:r>
          </w:p>
        </w:tc>
        <w:tc>
          <w:tcPr>
            <w:tcW w:w="4536" w:type="dxa"/>
          </w:tcPr>
          <w:p w14:paraId="28FF6823" w14:textId="7BC38BE8" w:rsidR="00F60596" w:rsidRDefault="00F60596" w:rsidP="006F15A4">
            <w:pPr>
              <w:spacing w:after="0"/>
              <w:rPr>
                <w:rFonts w:ascii="Segoe UI Tab" w:hAnsi="Segoe UI Tab" w:cs="Segoe UI Tab"/>
              </w:rPr>
            </w:pPr>
            <w:r>
              <w:t>Fr. 4</w:t>
            </w:r>
            <w:r w:rsidRPr="00901717">
              <w:t>'500</w:t>
            </w:r>
          </w:p>
        </w:tc>
      </w:tr>
      <w:tr w:rsidR="00F60596" w:rsidRPr="00D30BF7" w14:paraId="03C42DE1" w14:textId="77777777" w:rsidTr="006F15A4">
        <w:tc>
          <w:tcPr>
            <w:tcW w:w="4962" w:type="dxa"/>
          </w:tcPr>
          <w:p w14:paraId="74204C99" w14:textId="77777777" w:rsidR="00F60596" w:rsidRDefault="00F60596" w:rsidP="006F15A4">
            <w:pPr>
              <w:spacing w:after="0"/>
              <w:rPr>
                <w:rFonts w:ascii="Segoe UI Tab" w:hAnsi="Segoe UI Tab" w:cs="Segoe UI Tab"/>
              </w:rPr>
            </w:pPr>
            <w:r w:rsidRPr="00901717">
              <w:t>Bi-direktionale Ladestationen</w:t>
            </w:r>
          </w:p>
        </w:tc>
        <w:tc>
          <w:tcPr>
            <w:tcW w:w="4536" w:type="dxa"/>
          </w:tcPr>
          <w:p w14:paraId="16277BC7" w14:textId="77777777" w:rsidR="00F60596" w:rsidRDefault="00F60596" w:rsidP="006F15A4">
            <w:pPr>
              <w:spacing w:after="0"/>
              <w:rPr>
                <w:rFonts w:ascii="Segoe UI Tab" w:hAnsi="Segoe UI Tab" w:cs="Segoe UI Tab"/>
              </w:rPr>
            </w:pPr>
            <w:r w:rsidRPr="00901717">
              <w:t>Fr. 1'000</w:t>
            </w:r>
          </w:p>
        </w:tc>
      </w:tr>
      <w:tr w:rsidR="00F60596" w:rsidRPr="00D30BF7" w14:paraId="3D2E58CB" w14:textId="77777777" w:rsidTr="006F15A4">
        <w:tc>
          <w:tcPr>
            <w:tcW w:w="4962" w:type="dxa"/>
          </w:tcPr>
          <w:p w14:paraId="1820C724" w14:textId="77777777" w:rsidR="00F60596" w:rsidRDefault="00F60596" w:rsidP="006F15A4">
            <w:pPr>
              <w:spacing w:after="0"/>
              <w:rPr>
                <w:rFonts w:ascii="Segoe UI Tab" w:hAnsi="Segoe UI Tab" w:cs="Segoe UI Tab"/>
              </w:rPr>
            </w:pPr>
            <w:r w:rsidRPr="00901717">
              <w:t>Weitere Mobilitätsprojekte</w:t>
            </w:r>
          </w:p>
        </w:tc>
        <w:tc>
          <w:tcPr>
            <w:tcW w:w="4536" w:type="dxa"/>
          </w:tcPr>
          <w:p w14:paraId="3C845E9C" w14:textId="77777777" w:rsidR="00F60596" w:rsidRDefault="00F60596" w:rsidP="006F15A4">
            <w:pPr>
              <w:spacing w:after="0"/>
              <w:rPr>
                <w:rFonts w:ascii="Segoe UI Tab" w:hAnsi="Segoe UI Tab" w:cs="Segoe UI Tab"/>
              </w:rPr>
            </w:pPr>
            <w:r w:rsidRPr="00901717">
              <w:t>Je nach Projekt, max. Fr. 5'000</w:t>
            </w:r>
          </w:p>
        </w:tc>
      </w:tr>
      <w:tr w:rsidR="00F60596" w:rsidRPr="00D30BF7" w14:paraId="1FC03147" w14:textId="77777777" w:rsidTr="006F15A4">
        <w:tc>
          <w:tcPr>
            <w:tcW w:w="4962" w:type="dxa"/>
          </w:tcPr>
          <w:p w14:paraId="36114095" w14:textId="77777777" w:rsidR="00F60596" w:rsidRPr="00901717" w:rsidRDefault="00F60596" w:rsidP="006F15A4">
            <w:pPr>
              <w:spacing w:after="0"/>
            </w:pPr>
            <w:r w:rsidRPr="00DD0746">
              <w:t>Energieberatung GEAK Plus</w:t>
            </w:r>
          </w:p>
        </w:tc>
        <w:tc>
          <w:tcPr>
            <w:tcW w:w="4536" w:type="dxa"/>
          </w:tcPr>
          <w:p w14:paraId="4EE76FFE" w14:textId="79C64A47" w:rsidR="00F60596" w:rsidRPr="00901717" w:rsidRDefault="00F60596" w:rsidP="006F15A4">
            <w:pPr>
              <w:spacing w:after="0"/>
            </w:pPr>
            <w:r>
              <w:t>Fr. 1'0</w:t>
            </w:r>
            <w:r w:rsidRPr="00DD0746">
              <w:t>00</w:t>
            </w:r>
          </w:p>
        </w:tc>
      </w:tr>
      <w:tr w:rsidR="00F60596" w:rsidRPr="00D30BF7" w14:paraId="567A9521" w14:textId="77777777" w:rsidTr="006F15A4">
        <w:tc>
          <w:tcPr>
            <w:tcW w:w="4962" w:type="dxa"/>
          </w:tcPr>
          <w:p w14:paraId="2B2F27A4" w14:textId="77777777" w:rsidR="00F60596" w:rsidRPr="00901717" w:rsidRDefault="00F60596" w:rsidP="006F15A4">
            <w:pPr>
              <w:spacing w:after="0"/>
            </w:pPr>
            <w:r w:rsidRPr="00B83701">
              <w:t>Innovative Projekte</w:t>
            </w:r>
          </w:p>
        </w:tc>
        <w:tc>
          <w:tcPr>
            <w:tcW w:w="4536" w:type="dxa"/>
          </w:tcPr>
          <w:p w14:paraId="4B1096EB" w14:textId="77777777" w:rsidR="00F60596" w:rsidRPr="00901717" w:rsidRDefault="00F60596" w:rsidP="006F15A4">
            <w:pPr>
              <w:spacing w:after="0"/>
            </w:pPr>
            <w:r w:rsidRPr="00B83701">
              <w:t>Max. Fr. 5'000</w:t>
            </w:r>
          </w:p>
        </w:tc>
      </w:tr>
      <w:tr w:rsidR="00F60596" w:rsidRPr="00D30BF7" w14:paraId="5C82F7AC" w14:textId="77777777" w:rsidTr="006F15A4">
        <w:tc>
          <w:tcPr>
            <w:tcW w:w="4962" w:type="dxa"/>
          </w:tcPr>
          <w:p w14:paraId="37B7F213" w14:textId="77777777" w:rsidR="00F60596" w:rsidRPr="00901717" w:rsidRDefault="00F60596" w:rsidP="006F15A4">
            <w:pPr>
              <w:spacing w:after="0"/>
            </w:pPr>
            <w:r w:rsidRPr="00B83701">
              <w:t>Innovationswettbewerb</w:t>
            </w:r>
          </w:p>
        </w:tc>
        <w:tc>
          <w:tcPr>
            <w:tcW w:w="4536" w:type="dxa"/>
          </w:tcPr>
          <w:p w14:paraId="26CE89A3" w14:textId="77777777" w:rsidR="00F60596" w:rsidRPr="00901717" w:rsidRDefault="00F60596" w:rsidP="006F15A4">
            <w:pPr>
              <w:spacing w:after="0"/>
            </w:pPr>
            <w:r w:rsidRPr="00B83701">
              <w:t>Je nach Wettbewerb</w:t>
            </w:r>
          </w:p>
        </w:tc>
      </w:tr>
      <w:tr w:rsidR="00F60596" w:rsidRPr="00D30BF7" w14:paraId="1C9C30B9" w14:textId="77777777" w:rsidTr="006F15A4">
        <w:tc>
          <w:tcPr>
            <w:tcW w:w="4962" w:type="dxa"/>
          </w:tcPr>
          <w:p w14:paraId="276469F0" w14:textId="77777777" w:rsidR="00F60596" w:rsidRPr="00B83701" w:rsidRDefault="00F60596" w:rsidP="006F15A4">
            <w:pPr>
              <w:spacing w:after="0"/>
            </w:pPr>
            <w:r w:rsidRPr="00583B4B">
              <w:t>Einzelaktionen</w:t>
            </w:r>
          </w:p>
        </w:tc>
        <w:tc>
          <w:tcPr>
            <w:tcW w:w="4536" w:type="dxa"/>
          </w:tcPr>
          <w:p w14:paraId="5240D79B" w14:textId="77777777" w:rsidR="00F60596" w:rsidRPr="00B83701" w:rsidRDefault="00F60596" w:rsidP="006F15A4">
            <w:pPr>
              <w:spacing w:after="0"/>
            </w:pPr>
            <w:r w:rsidRPr="00583B4B">
              <w:t>Je nach Aktion</w:t>
            </w:r>
          </w:p>
        </w:tc>
      </w:tr>
    </w:tbl>
    <w:p w14:paraId="328E68EE" w14:textId="77777777" w:rsidR="00F60596" w:rsidRPr="00F60596" w:rsidRDefault="00F60596" w:rsidP="00F60596">
      <w:pPr>
        <w:autoSpaceDE w:val="0"/>
        <w:autoSpaceDN w:val="0"/>
        <w:adjustRightInd w:val="0"/>
        <w:spacing w:beforeLines="60" w:before="144" w:afterLines="60" w:after="144" w:line="320" w:lineRule="atLeast"/>
        <w:rPr>
          <w:rFonts w:cs="Arial"/>
          <w:color w:val="000000"/>
        </w:rPr>
      </w:pPr>
    </w:p>
    <w:sectPr w:rsidR="00F60596" w:rsidRPr="00F60596" w:rsidSect="00BD7189">
      <w:pgSz w:w="11906" w:h="16838" w:code="9"/>
      <w:pgMar w:top="2268" w:right="1416" w:bottom="1134" w:left="1418" w:header="850" w:footer="85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D4339C2" w14:textId="77777777" w:rsidR="00EA2FE4" w:rsidRDefault="00EA2FE4" w:rsidP="00F657BF">
      <w:pPr>
        <w:spacing w:after="0" w:line="240" w:lineRule="auto"/>
      </w:pPr>
      <w:r>
        <w:separator/>
      </w:r>
    </w:p>
  </w:endnote>
  <w:endnote w:type="continuationSeparator" w:id="0">
    <w:p w14:paraId="06889776" w14:textId="77777777" w:rsidR="00EA2FE4" w:rsidRDefault="00EA2FE4" w:rsidP="00F657B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Frutiger LT 45">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00002FF" w:usb1="4000205B" w:usb2="00000001" w:usb3="00000000" w:csb0="0000019F" w:csb1="00000000"/>
  </w:font>
  <w:font w:name="Segoe UI Fett">
    <w:panose1 w:val="00000000000000000000"/>
    <w:charset w:val="00"/>
    <w:family w:val="roman"/>
    <w:notTrueType/>
    <w:pitch w:val="default"/>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200247B" w:usb2="00000009" w:usb3="00000000" w:csb0="000001FF" w:csb1="00000000"/>
  </w:font>
  <w:font w:name="Segoe UI Tab">
    <w:altName w:val="Sylfaen"/>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Univers LT Std 45 Light">
    <w:altName w:val="Univers LT Std 45 Light"/>
    <w:panose1 w:val="00000000000000000000"/>
    <w:charset w:val="00"/>
    <w:family w:val="swiss"/>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C98E36" w14:textId="263142C9" w:rsidR="00EA2FE4" w:rsidRPr="007C4B0C" w:rsidRDefault="00EA2FE4" w:rsidP="0043063F">
    <w:pPr>
      <w:pStyle w:val="BroschreStandard"/>
      <w:spacing w:after="0"/>
      <w:rPr>
        <w:sz w:val="20"/>
      </w:rPr>
    </w:pPr>
    <w:bookmarkStart w:id="3" w:name="_cs_825d0be4c4b146b2b64aae175b452c6d"/>
    <w:r>
      <w:rPr>
        <w:sz w:val="20"/>
      </w:rPr>
      <w:ptab w:relativeTo="margin" w:alignment="right" w:leader="none"/>
    </w:r>
    <w:r w:rsidRPr="00A61182">
      <w:rPr>
        <w:sz w:val="20"/>
      </w:rPr>
      <w:fldChar w:fldCharType="begin"/>
    </w:r>
    <w:r w:rsidRPr="00A61182">
      <w:rPr>
        <w:sz w:val="20"/>
      </w:rPr>
      <w:instrText xml:space="preserve"> PAGE   \* MERGEFORMAT </w:instrText>
    </w:r>
    <w:r w:rsidRPr="00A61182">
      <w:rPr>
        <w:sz w:val="20"/>
      </w:rPr>
      <w:fldChar w:fldCharType="separate"/>
    </w:r>
    <w:r w:rsidR="00151A21">
      <w:rPr>
        <w:noProof/>
        <w:sz w:val="20"/>
      </w:rPr>
      <w:t>2</w:t>
    </w:r>
    <w:r w:rsidRPr="00A61182">
      <w:rPr>
        <w:sz w:val="20"/>
      </w:rPr>
      <w:fldChar w:fldCharType="end"/>
    </w:r>
    <w:bookmarkEnd w:id="3"/>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ADBB28" w14:textId="1C05076A" w:rsidR="00EA2FE4" w:rsidRPr="00B159ED" w:rsidRDefault="00EA2FE4" w:rsidP="00466D02">
    <w:pPr>
      <w:pStyle w:val="Fuzeile"/>
      <w:tabs>
        <w:tab w:val="clear" w:pos="4536"/>
      </w:tabs>
    </w:pPr>
    <w:r>
      <w:tab/>
    </w:r>
    <w:r>
      <w:fldChar w:fldCharType="begin"/>
    </w:r>
    <w:r>
      <w:instrText>PAGE   \* MERGEFORMAT</w:instrText>
    </w:r>
    <w:r>
      <w:fldChar w:fldCharType="separate"/>
    </w:r>
    <w:r w:rsidR="00151A21" w:rsidRPr="00151A21">
      <w:rPr>
        <w:noProof/>
        <w:lang w:val="de-DE"/>
      </w:rPr>
      <w:t>3</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F9A610" w14:textId="77777777" w:rsidR="006D1683" w:rsidRDefault="006D1683">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8DC560" w14:textId="77777777" w:rsidR="00EA2FE4" w:rsidRDefault="00EA2FE4" w:rsidP="00F657BF">
      <w:pPr>
        <w:spacing w:after="0" w:line="240" w:lineRule="auto"/>
      </w:pPr>
      <w:r>
        <w:separator/>
      </w:r>
    </w:p>
  </w:footnote>
  <w:footnote w:type="continuationSeparator" w:id="0">
    <w:p w14:paraId="1C068A8E" w14:textId="77777777" w:rsidR="00EA2FE4" w:rsidRDefault="00EA2FE4" w:rsidP="00F657B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340939" w14:textId="77777777" w:rsidR="006D1683" w:rsidRDefault="006D1683">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A2EA2" w14:textId="77777777" w:rsidR="006D1683" w:rsidRDefault="006D1683">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AA067D" w14:textId="77777777" w:rsidR="00EA2FE4" w:rsidRDefault="00EA2FE4" w:rsidP="0043063F">
    <w:pPr>
      <w:pStyle w:val="Kopfzeile"/>
    </w:pPr>
    <w:r>
      <w:rPr>
        <w:noProof/>
        <w:lang w:eastAsia="de-CH"/>
      </w:rPr>
      <mc:AlternateContent>
        <mc:Choice Requires="wps">
          <w:drawing>
            <wp:anchor distT="0" distB="0" distL="114300" distR="114300" simplePos="0" relativeHeight="251664896" behindDoc="0" locked="1" layoutInCell="1" allowOverlap="1" wp14:anchorId="145296E1" wp14:editId="3F730084">
              <wp:simplePos x="0" y="0"/>
              <wp:positionH relativeFrom="margin">
                <wp:posOffset>0</wp:posOffset>
              </wp:positionH>
              <wp:positionV relativeFrom="page">
                <wp:posOffset>431800</wp:posOffset>
              </wp:positionV>
              <wp:extent cx="2786400" cy="622800"/>
              <wp:effectExtent l="0" t="0" r="13970" b="6350"/>
              <wp:wrapNone/>
              <wp:docPr id="10010" name="###Logo###1"/>
              <wp:cNvGraphicFramePr/>
              <a:graphic xmlns:a="http://schemas.openxmlformats.org/drawingml/2006/main">
                <a:graphicData uri="http://schemas.microsoft.com/office/word/2010/wordprocessingShape">
                  <wps:wsp>
                    <wps:cNvSpPr txBox="1"/>
                    <wps:spPr>
                      <a:xfrm>
                        <a:off x="0" y="0"/>
                        <a:ext cx="2786400" cy="6228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9E7AC6F" w14:textId="77777777" w:rsidR="00EA2FE4" w:rsidRDefault="00EA2FE4" w:rsidP="0043063F">
                          <w:pPr>
                            <w:pStyle w:val="KeinLeerraum"/>
                            <w:spacing w:line="240" w:lineRule="auto"/>
                          </w:pPr>
                          <w:r>
                            <w:rPr>
                              <w:noProof/>
                              <w:lang w:eastAsia="de-CH"/>
                            </w:rPr>
                            <w:drawing>
                              <wp:inline distT="0" distB="0" distL="0" distR="0" wp14:anchorId="20BF795C" wp14:editId="6C9F88D3">
                                <wp:extent cx="2147867" cy="262800"/>
                                <wp:effectExtent l="0" t="0" r="0" b="4445"/>
                                <wp:docPr id="399951638" name="ooImg_1816296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
                                        <pic:cNvPicPr/>
                                      </pic:nvPicPr>
                                      <pic:blipFill>
                                        <a:blip r:embed="rId1">
                                          <a:extLst>
                                            <a:ext uri="{28A0092B-C50C-407E-A947-70E740481C1C}">
                                              <a14:useLocalDpi xmlns:a14="http://schemas.microsoft.com/office/drawing/2010/main" val="0"/>
                                            </a:ext>
                                          </a:extLst>
                                        </a:blip>
                                        <a:stretch>
                                          <a:fillRect/>
                                        </a:stretch>
                                      </pic:blipFill>
                                      <pic:spPr>
                                        <a:xfrm>
                                          <a:off x="0" y="0"/>
                                          <a:ext cx="2147867" cy="262800"/>
                                        </a:xfrm>
                                        <a:prstGeom prst="rect">
                                          <a:avLst/>
                                        </a:prstGeom>
                                      </pic:spPr>
                                    </pic:pic>
                                  </a:graphicData>
                                </a:graphic>
                              </wp:inline>
                            </w:drawing>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45296E1" id="_x0000_t202" coordsize="21600,21600" o:spt="202" path="m,l,21600r21600,l21600,xe">
              <v:stroke joinstyle="miter"/>
              <v:path gradientshapeok="t" o:connecttype="rect"/>
            </v:shapetype>
            <v:shape id="###Logo###1" o:spid="_x0000_s1026" type="#_x0000_t202" style="position:absolute;margin-left:0;margin-top:34pt;width:219.4pt;height:49.05pt;z-index:251664896;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FL6CDAIAABwEAAAOAAAAZHJzL2Uyb0RvYy54bWysU8Fu2zAMvQ/YPwi6L3ayLQuMOkXWIsOA&#10;oC2QDj0rshQbkEWNUmJnXz9KjpOi22nYhX4WqUfykbq57VvDjgp9A7bk00nOmbISqsbuS/7jef1h&#10;wZkPwlbCgFUlPynPb5fv3910rlAzqMFUChmRWF90ruR1CK7IMi9r1Qo/AacsOTVgKwL94j6rUHTE&#10;3ppslufzrAOsHIJU3tPp/eDky8SvtZLhUWuvAjMlp9pCspjsLtpseSOKPQpXN/JchviHKlrRWEp6&#10;oboXQbADNn9QtY1E8KDDREKbgdaNVKkH6maav+lmWwunUi8kjncXmfz/o5UPx617Qhb6r9DTAKMg&#10;nfOFp8PYT6+xjV+qlJGfJDxdZFN9YJIOZ18W8085uST55rPZgjDRZNfbDn34pqBlEZQcaSxJLXHc&#10;+DCEjiExmYV1Y0wajbGsI9KPn/N04eIhcmMpx7XWiEK/688N7KA6UV8Iw8i9k+uGkm+ED08CacZU&#10;L+1teCSjDVASOCPOasBffzuP8SQ9eTnraGdK7n8eBCrOzHdLQ4kLNgIcwW4E9tDeAa3hlF6EkwnS&#10;BQxmhBqhfaF1XsUs5BJWUq6ShxHehWFz6TlItVqlIFojJ8LGbp2M1FG+KOVz/yLQnfUONKkHGLdJ&#10;FG9kH2IH4VeHALpJM4mCDiqedaYVTFM9P5e446//U9T1US9/AwAA//8DAFBLAwQUAAYACAAAACEA&#10;y9uk1tsAAAAHAQAADwAAAGRycy9kb3ducmV2LnhtbEyPS0vFMBCF94L/IYzgzptWpZTa9CI+dj6v&#10;CrpLm7EtJpOSpL313zuudDUczuHMd+rt6qxYMMTRk4J8k4FA6rwZqVfw+nJ7UoKISZPR1hMq+MYI&#10;2+bwoNaV8Xt6xmWXesElFCutYEhpqqSM3YBOx42fkNj79MHpxDL00gS953Jn5WmWFdLpkfjDoCe8&#10;GrD72s1OgX2P4a7N0sdy3d+np0c5v93kD0odH62XFyASrukvDL/4jA4NM7V+JhOFVcBDkoKi5Mvu&#10;+VnJQ1qOFUUOsqnlf/7mBwAA//8DAFBLAQItABQABgAIAAAAIQC2gziS/gAAAOEBAAATAAAAAAAA&#10;AAAAAAAAAAAAAABbQ29udGVudF9UeXBlc10ueG1sUEsBAi0AFAAGAAgAAAAhADj9If/WAAAAlAEA&#10;AAsAAAAAAAAAAAAAAAAALwEAAF9yZWxzLy5yZWxzUEsBAi0AFAAGAAgAAAAhAGoUvoIMAgAAHAQA&#10;AA4AAAAAAAAAAAAAAAAALgIAAGRycy9lMm9Eb2MueG1sUEsBAi0AFAAGAAgAAAAhAMvbpNbbAAAA&#10;BwEAAA8AAAAAAAAAAAAAAAAAZgQAAGRycy9kb3ducmV2LnhtbFBLBQYAAAAABAAEAPMAAABuBQAA&#10;AAA=&#10;" filled="f" stroked="f" strokeweight=".5pt">
              <v:textbox inset="0,0,0,0">
                <w:txbxContent>
                  <w:p w14:paraId="39E7AC6F" w14:textId="77777777" w:rsidR="00EA2FE4" w:rsidRDefault="00EA2FE4" w:rsidP="0043063F">
                    <w:pPr>
                      <w:pStyle w:val="KeinLeerraum"/>
                      <w:spacing w:line="240" w:lineRule="auto"/>
                    </w:pPr>
                    <w:r>
                      <w:rPr>
                        <w:noProof/>
                        <w:lang w:eastAsia="de-CH"/>
                      </w:rPr>
                      <w:drawing>
                        <wp:inline distT="0" distB="0" distL="0" distR="0" wp14:anchorId="20BF795C" wp14:editId="6C9F88D3">
                          <wp:extent cx="2147867" cy="262800"/>
                          <wp:effectExtent l="0" t="0" r="0" b="4445"/>
                          <wp:docPr id="399951638" name="ooImg_1816296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
                                  <pic:cNvPicPr/>
                                </pic:nvPicPr>
                                <pic:blipFill>
                                  <a:blip r:embed="rId1">
                                    <a:extLst>
                                      <a:ext uri="{28A0092B-C50C-407E-A947-70E740481C1C}">
                                        <a14:useLocalDpi xmlns:a14="http://schemas.microsoft.com/office/drawing/2010/main" val="0"/>
                                      </a:ext>
                                    </a:extLst>
                                  </a:blip>
                                  <a:stretch>
                                    <a:fillRect/>
                                  </a:stretch>
                                </pic:blipFill>
                                <pic:spPr>
                                  <a:xfrm>
                                    <a:off x="0" y="0"/>
                                    <a:ext cx="2147867" cy="262800"/>
                                  </a:xfrm>
                                  <a:prstGeom prst="rect">
                                    <a:avLst/>
                                  </a:prstGeom>
                                </pic:spPr>
                              </pic:pic>
                            </a:graphicData>
                          </a:graphic>
                        </wp:inline>
                      </w:drawing>
                    </w:r>
                  </w:p>
                </w:txbxContent>
              </v:textbox>
              <w10:wrap anchorx="margin" anchory="page"/>
              <w10:anchorlock/>
            </v:shape>
          </w:pict>
        </mc:Fallback>
      </mc:AlternateContent>
    </w:r>
  </w:p>
  <w:p w14:paraId="22C7D35C" w14:textId="77777777" w:rsidR="00EA2FE4" w:rsidRPr="0021031E" w:rsidRDefault="00EA2FE4" w:rsidP="0043063F">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66A80"/>
    <w:multiLevelType w:val="hybridMultilevel"/>
    <w:tmpl w:val="F5766F08"/>
    <w:lvl w:ilvl="0" w:tplc="08070017">
      <w:start w:val="1"/>
      <w:numFmt w:val="lowerLetter"/>
      <w:lvlText w:val="%1)"/>
      <w:lvlJc w:val="left"/>
      <w:pPr>
        <w:ind w:left="720" w:hanging="360"/>
      </w:pPr>
      <w:rPr>
        <w:rFonts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 w15:restartNumberingAfterBreak="0">
    <w:nsid w:val="05FF25A6"/>
    <w:multiLevelType w:val="multilevel"/>
    <w:tmpl w:val="8D3E0396"/>
    <w:lvl w:ilvl="0">
      <w:start w:val="1"/>
      <w:numFmt w:val="lowerLetter"/>
      <w:pStyle w:val="ListAlphabetic"/>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Letter"/>
      <w:lvlText w:val="%3)"/>
      <w:lvlJc w:val="left"/>
      <w:pPr>
        <w:ind w:left="1072" w:hanging="358"/>
      </w:pPr>
      <w:rPr>
        <w:rFonts w:hint="default"/>
      </w:rPr>
    </w:lvl>
    <w:lvl w:ilvl="3">
      <w:start w:val="1"/>
      <w:numFmt w:val="lowerLetter"/>
      <w:lvlText w:val="%4)"/>
      <w:lvlJc w:val="left"/>
      <w:pPr>
        <w:ind w:left="1429" w:hanging="357"/>
      </w:pPr>
      <w:rPr>
        <w:rFonts w:hint="default"/>
      </w:rPr>
    </w:lvl>
    <w:lvl w:ilvl="4">
      <w:start w:val="1"/>
      <w:numFmt w:val="none"/>
      <w:lvlText w:val="[nur 4 Ebenen möglich]"/>
      <w:lvlJc w:val="left"/>
      <w:pPr>
        <w:ind w:left="3402" w:hanging="3402"/>
      </w:pPr>
      <w:rPr>
        <w:rFonts w:hint="default"/>
      </w:rPr>
    </w:lvl>
    <w:lvl w:ilvl="5">
      <w:start w:val="1"/>
      <w:numFmt w:val="none"/>
      <w:lvlText w:val="[nur 4 Ebenen möglich]"/>
      <w:lvlJc w:val="left"/>
      <w:pPr>
        <w:ind w:left="3402" w:hanging="3402"/>
      </w:pPr>
      <w:rPr>
        <w:rFonts w:hint="default"/>
      </w:rPr>
    </w:lvl>
    <w:lvl w:ilvl="6">
      <w:start w:val="1"/>
      <w:numFmt w:val="none"/>
      <w:lvlText w:val="[nur 4 Ebenen möglich]"/>
      <w:lvlJc w:val="left"/>
      <w:pPr>
        <w:ind w:left="3402" w:hanging="3402"/>
      </w:pPr>
      <w:rPr>
        <w:rFonts w:hint="default"/>
      </w:rPr>
    </w:lvl>
    <w:lvl w:ilvl="7">
      <w:start w:val="1"/>
      <w:numFmt w:val="none"/>
      <w:lvlText w:val="[nur 4 Ebenen möglich]"/>
      <w:lvlJc w:val="left"/>
      <w:pPr>
        <w:ind w:left="3402" w:hanging="3402"/>
      </w:pPr>
      <w:rPr>
        <w:rFonts w:hint="default"/>
      </w:rPr>
    </w:lvl>
    <w:lvl w:ilvl="8">
      <w:start w:val="1"/>
      <w:numFmt w:val="none"/>
      <w:lvlText w:val="[nur 4 Ebenen möglich]"/>
      <w:lvlJc w:val="left"/>
      <w:pPr>
        <w:ind w:left="3402" w:hanging="3402"/>
      </w:pPr>
      <w:rPr>
        <w:rFonts w:hint="default"/>
      </w:rPr>
    </w:lvl>
  </w:abstractNum>
  <w:abstractNum w:abstractNumId="2" w15:restartNumberingAfterBreak="0">
    <w:nsid w:val="06EA778C"/>
    <w:multiLevelType w:val="hybridMultilevel"/>
    <w:tmpl w:val="B3E87962"/>
    <w:lvl w:ilvl="0" w:tplc="120A75D0">
      <w:start w:val="1"/>
      <w:numFmt w:val="bullet"/>
      <w:lvlText w:val="-"/>
      <w:lvlJc w:val="left"/>
      <w:pPr>
        <w:ind w:left="720" w:hanging="360"/>
      </w:pPr>
      <w:rPr>
        <w:rFonts w:ascii="Frutiger LT 45" w:eastAsia="Frutiger LT 45" w:hAnsi="Frutiger LT 45" w:cs="Frutiger LT 45"/>
        <w:b w:val="0"/>
        <w:i w:val="0"/>
        <w:strike w:val="0"/>
        <w:dstrike w:val="0"/>
        <w:color w:val="000000"/>
        <w:sz w:val="16"/>
        <w:szCs w:val="16"/>
        <w:u w:val="none" w:color="000000"/>
        <w:bdr w:val="none" w:sz="0" w:space="0" w:color="auto"/>
        <w:shd w:val="clear" w:color="auto" w:fill="auto"/>
        <w:vertAlign w:val="baseline"/>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 w15:restartNumberingAfterBreak="0">
    <w:nsid w:val="15576725"/>
    <w:multiLevelType w:val="hybridMultilevel"/>
    <w:tmpl w:val="3DE4B1C4"/>
    <w:lvl w:ilvl="0" w:tplc="27C61C60">
      <w:start w:val="2"/>
      <w:numFmt w:val="decimal"/>
      <w:lvlText w:val="%1"/>
      <w:lvlJc w:val="left"/>
      <w:pPr>
        <w:ind w:left="862" w:hanging="360"/>
      </w:pPr>
      <w:rPr>
        <w:rFonts w:hint="default"/>
        <w:vertAlign w:val="superscript"/>
      </w:rPr>
    </w:lvl>
    <w:lvl w:ilvl="1" w:tplc="08070019" w:tentative="1">
      <w:start w:val="1"/>
      <w:numFmt w:val="lowerLetter"/>
      <w:lvlText w:val="%2."/>
      <w:lvlJc w:val="left"/>
      <w:pPr>
        <w:ind w:left="1582" w:hanging="360"/>
      </w:pPr>
    </w:lvl>
    <w:lvl w:ilvl="2" w:tplc="0807001B" w:tentative="1">
      <w:start w:val="1"/>
      <w:numFmt w:val="lowerRoman"/>
      <w:lvlText w:val="%3."/>
      <w:lvlJc w:val="right"/>
      <w:pPr>
        <w:ind w:left="2302" w:hanging="180"/>
      </w:pPr>
    </w:lvl>
    <w:lvl w:ilvl="3" w:tplc="0807000F" w:tentative="1">
      <w:start w:val="1"/>
      <w:numFmt w:val="decimal"/>
      <w:lvlText w:val="%4."/>
      <w:lvlJc w:val="left"/>
      <w:pPr>
        <w:ind w:left="3022" w:hanging="360"/>
      </w:pPr>
    </w:lvl>
    <w:lvl w:ilvl="4" w:tplc="08070019" w:tentative="1">
      <w:start w:val="1"/>
      <w:numFmt w:val="lowerLetter"/>
      <w:lvlText w:val="%5."/>
      <w:lvlJc w:val="left"/>
      <w:pPr>
        <w:ind w:left="3742" w:hanging="360"/>
      </w:pPr>
    </w:lvl>
    <w:lvl w:ilvl="5" w:tplc="0807001B" w:tentative="1">
      <w:start w:val="1"/>
      <w:numFmt w:val="lowerRoman"/>
      <w:lvlText w:val="%6."/>
      <w:lvlJc w:val="right"/>
      <w:pPr>
        <w:ind w:left="4462" w:hanging="180"/>
      </w:pPr>
    </w:lvl>
    <w:lvl w:ilvl="6" w:tplc="0807000F" w:tentative="1">
      <w:start w:val="1"/>
      <w:numFmt w:val="decimal"/>
      <w:lvlText w:val="%7."/>
      <w:lvlJc w:val="left"/>
      <w:pPr>
        <w:ind w:left="5182" w:hanging="360"/>
      </w:pPr>
    </w:lvl>
    <w:lvl w:ilvl="7" w:tplc="08070019" w:tentative="1">
      <w:start w:val="1"/>
      <w:numFmt w:val="lowerLetter"/>
      <w:lvlText w:val="%8."/>
      <w:lvlJc w:val="left"/>
      <w:pPr>
        <w:ind w:left="5902" w:hanging="360"/>
      </w:pPr>
    </w:lvl>
    <w:lvl w:ilvl="8" w:tplc="0807001B" w:tentative="1">
      <w:start w:val="1"/>
      <w:numFmt w:val="lowerRoman"/>
      <w:lvlText w:val="%9."/>
      <w:lvlJc w:val="right"/>
      <w:pPr>
        <w:ind w:left="6622" w:hanging="180"/>
      </w:pPr>
    </w:lvl>
  </w:abstractNum>
  <w:abstractNum w:abstractNumId="4" w15:restartNumberingAfterBreak="0">
    <w:nsid w:val="18D963C0"/>
    <w:multiLevelType w:val="multilevel"/>
    <w:tmpl w:val="F7143B5A"/>
    <w:lvl w:ilvl="0">
      <w:start w:val="1"/>
      <w:numFmt w:val="decimal"/>
      <w:pStyle w:val="ListNumeric"/>
      <w:lvlText w:val="%1"/>
      <w:lvlJc w:val="left"/>
      <w:pPr>
        <w:ind w:left="357" w:hanging="357"/>
      </w:pPr>
      <w:rPr>
        <w:rFonts w:hint="default"/>
      </w:rPr>
    </w:lvl>
    <w:lvl w:ilvl="1">
      <w:start w:val="1"/>
      <w:numFmt w:val="decimal"/>
      <w:lvlText w:val="%1.%2"/>
      <w:lvlJc w:val="left"/>
      <w:pPr>
        <w:ind w:left="896" w:hanging="539"/>
      </w:pPr>
      <w:rPr>
        <w:rFonts w:hint="default"/>
      </w:rPr>
    </w:lvl>
    <w:lvl w:ilvl="2">
      <w:start w:val="1"/>
      <w:numFmt w:val="decimal"/>
      <w:lvlText w:val="%1.%2.%3"/>
      <w:lvlJc w:val="left"/>
      <w:pPr>
        <w:ind w:left="1616" w:hanging="720"/>
      </w:pPr>
      <w:rPr>
        <w:rFonts w:hint="default"/>
      </w:rPr>
    </w:lvl>
    <w:lvl w:ilvl="3">
      <w:start w:val="1"/>
      <w:numFmt w:val="decimal"/>
      <w:lvlText w:val="%1.%2.%3.%4"/>
      <w:lvlJc w:val="left"/>
      <w:pPr>
        <w:ind w:left="2517" w:hanging="901"/>
      </w:pPr>
      <w:rPr>
        <w:rFonts w:hint="default"/>
      </w:rPr>
    </w:lvl>
    <w:lvl w:ilvl="4">
      <w:start w:val="1"/>
      <w:numFmt w:val="none"/>
      <w:lvlText w:val="[nur 4 Ebenen möglich]"/>
      <w:lvlJc w:val="left"/>
      <w:pPr>
        <w:ind w:left="1985" w:hanging="397"/>
      </w:pPr>
      <w:rPr>
        <w:rFonts w:hint="default"/>
      </w:rPr>
    </w:lvl>
    <w:lvl w:ilvl="5">
      <w:start w:val="1"/>
      <w:numFmt w:val="none"/>
      <w:lvlText w:val="[nur 4 Ebenen möglich]"/>
      <w:lvlJc w:val="left"/>
      <w:pPr>
        <w:ind w:left="2382" w:hanging="397"/>
      </w:pPr>
      <w:rPr>
        <w:rFonts w:hint="default"/>
      </w:rPr>
    </w:lvl>
    <w:lvl w:ilvl="6">
      <w:start w:val="1"/>
      <w:numFmt w:val="none"/>
      <w:lvlText w:val="[nur 4 Ebenen möglich]"/>
      <w:lvlJc w:val="left"/>
      <w:pPr>
        <w:ind w:left="2779" w:hanging="397"/>
      </w:pPr>
      <w:rPr>
        <w:rFonts w:hint="default"/>
      </w:rPr>
    </w:lvl>
    <w:lvl w:ilvl="7">
      <w:start w:val="1"/>
      <w:numFmt w:val="none"/>
      <w:lvlText w:val="[nur 4 Ebenen möglich]"/>
      <w:lvlJc w:val="left"/>
      <w:pPr>
        <w:ind w:left="3176" w:hanging="397"/>
      </w:pPr>
      <w:rPr>
        <w:rFonts w:hint="default"/>
      </w:rPr>
    </w:lvl>
    <w:lvl w:ilvl="8">
      <w:start w:val="1"/>
      <w:numFmt w:val="none"/>
      <w:lvlText w:val="[nur 4 Ebenen möglich]"/>
      <w:lvlJc w:val="left"/>
      <w:pPr>
        <w:ind w:left="3573" w:hanging="397"/>
      </w:pPr>
      <w:rPr>
        <w:rFonts w:hint="default"/>
      </w:rPr>
    </w:lvl>
  </w:abstractNum>
  <w:abstractNum w:abstractNumId="5" w15:restartNumberingAfterBreak="0">
    <w:nsid w:val="19FB5AB8"/>
    <w:multiLevelType w:val="multilevel"/>
    <w:tmpl w:val="400A3B8C"/>
    <w:lvl w:ilvl="0">
      <w:start w:val="1"/>
      <w:numFmt w:val="bullet"/>
      <w:pStyle w:val="ListLine"/>
      <w:lvlText w:val="–"/>
      <w:lvlJc w:val="left"/>
      <w:pPr>
        <w:ind w:left="357" w:hanging="357"/>
      </w:pPr>
      <w:rPr>
        <w:rFonts w:ascii="Arial" w:hAnsi="Arial" w:hint="default"/>
      </w:rPr>
    </w:lvl>
    <w:lvl w:ilvl="1">
      <w:start w:val="1"/>
      <w:numFmt w:val="bullet"/>
      <w:lvlText w:val="–"/>
      <w:lvlJc w:val="left"/>
      <w:pPr>
        <w:ind w:left="714" w:hanging="357"/>
      </w:pPr>
      <w:rPr>
        <w:rFonts w:ascii="Arial" w:hAnsi="Arial" w:hint="default"/>
      </w:rPr>
    </w:lvl>
    <w:lvl w:ilvl="2">
      <w:start w:val="1"/>
      <w:numFmt w:val="bullet"/>
      <w:lvlText w:val="–"/>
      <w:lvlJc w:val="left"/>
      <w:pPr>
        <w:ind w:left="1072" w:hanging="358"/>
      </w:pPr>
      <w:rPr>
        <w:rFonts w:ascii="Arial" w:hAnsi="Arial" w:hint="default"/>
      </w:rPr>
    </w:lvl>
    <w:lvl w:ilvl="3">
      <w:start w:val="1"/>
      <w:numFmt w:val="bullet"/>
      <w:lvlText w:val="–"/>
      <w:lvlJc w:val="left"/>
      <w:pPr>
        <w:ind w:left="1429" w:hanging="357"/>
      </w:pPr>
      <w:rPr>
        <w:rFonts w:ascii="Arial" w:hAnsi="Arial" w:hint="default"/>
      </w:rPr>
    </w:lvl>
    <w:lvl w:ilvl="4">
      <w:start w:val="1"/>
      <w:numFmt w:val="none"/>
      <w:lvlText w:val="[nur 4 Ebenen möglich]"/>
      <w:lvlJc w:val="left"/>
      <w:pPr>
        <w:ind w:left="3402" w:hanging="3402"/>
      </w:pPr>
      <w:rPr>
        <w:rFonts w:hint="default"/>
      </w:rPr>
    </w:lvl>
    <w:lvl w:ilvl="5">
      <w:start w:val="1"/>
      <w:numFmt w:val="none"/>
      <w:lvlText w:val="[nur 4 Ebenen möglich]"/>
      <w:lvlJc w:val="left"/>
      <w:pPr>
        <w:ind w:left="3402" w:hanging="3402"/>
      </w:pPr>
      <w:rPr>
        <w:rFonts w:hint="default"/>
      </w:rPr>
    </w:lvl>
    <w:lvl w:ilvl="6">
      <w:start w:val="1"/>
      <w:numFmt w:val="none"/>
      <w:lvlText w:val="[nur 4 Ebenen möglich]"/>
      <w:lvlJc w:val="left"/>
      <w:pPr>
        <w:ind w:left="3402" w:hanging="3402"/>
      </w:pPr>
      <w:rPr>
        <w:rFonts w:hint="default"/>
      </w:rPr>
    </w:lvl>
    <w:lvl w:ilvl="7">
      <w:start w:val="1"/>
      <w:numFmt w:val="none"/>
      <w:lvlText w:val="[nur 4 Ebenen möglich]"/>
      <w:lvlJc w:val="left"/>
      <w:pPr>
        <w:ind w:left="3402" w:hanging="3402"/>
      </w:pPr>
      <w:rPr>
        <w:rFonts w:hint="default"/>
      </w:rPr>
    </w:lvl>
    <w:lvl w:ilvl="8">
      <w:start w:val="1"/>
      <w:numFmt w:val="none"/>
      <w:lvlText w:val="[nur 4 Ebenen möglich]"/>
      <w:lvlJc w:val="left"/>
      <w:pPr>
        <w:ind w:left="3402" w:hanging="3402"/>
      </w:pPr>
      <w:rPr>
        <w:rFonts w:hint="default"/>
      </w:rPr>
    </w:lvl>
  </w:abstractNum>
  <w:abstractNum w:abstractNumId="6" w15:restartNumberingAfterBreak="0">
    <w:nsid w:val="1AD637E2"/>
    <w:multiLevelType w:val="multilevel"/>
    <w:tmpl w:val="1F2AFBD0"/>
    <w:lvl w:ilvl="0">
      <w:start w:val="1"/>
      <w:numFmt w:val="decimal"/>
      <w:pStyle w:val="berschrift1"/>
      <w:lvlText w:val="%1"/>
      <w:lvlJc w:val="left"/>
      <w:pPr>
        <w:ind w:left="431" w:hanging="431"/>
      </w:pPr>
      <w:rPr>
        <w:rFonts w:hint="default"/>
      </w:rPr>
    </w:lvl>
    <w:lvl w:ilvl="1">
      <w:start w:val="1"/>
      <w:numFmt w:val="decimal"/>
      <w:pStyle w:val="berschrift2"/>
      <w:lvlText w:val="%1.%2"/>
      <w:lvlJc w:val="left"/>
      <w:pPr>
        <w:ind w:left="578" w:hanging="578"/>
      </w:pPr>
      <w:rPr>
        <w:rFonts w:hint="default"/>
      </w:rPr>
    </w:lvl>
    <w:lvl w:ilvl="2">
      <w:start w:val="1"/>
      <w:numFmt w:val="decimal"/>
      <w:pStyle w:val="berschrift3"/>
      <w:lvlText w:val="%1.%2.%3"/>
      <w:lvlJc w:val="left"/>
      <w:pPr>
        <w:ind w:left="720" w:hanging="720"/>
      </w:pPr>
      <w:rPr>
        <w:rFonts w:hint="default"/>
      </w:rPr>
    </w:lvl>
    <w:lvl w:ilvl="3">
      <w:start w:val="1"/>
      <w:numFmt w:val="decimal"/>
      <w:pStyle w:val="berschrift4"/>
      <w:lvlText w:val="%1.%2.%3.%4"/>
      <w:lvlJc w:val="left"/>
      <w:pPr>
        <w:ind w:left="862" w:hanging="862"/>
      </w:pPr>
      <w:rPr>
        <w:rFonts w:hint="default"/>
      </w:rPr>
    </w:lvl>
    <w:lvl w:ilvl="4">
      <w:start w:val="1"/>
      <w:numFmt w:val="none"/>
      <w:lvlText w:val="[nur 3 Ebenen möglich]"/>
      <w:lvlJc w:val="left"/>
      <w:pPr>
        <w:ind w:left="3402" w:hanging="3402"/>
      </w:pPr>
      <w:rPr>
        <w:rFonts w:hint="default"/>
      </w:rPr>
    </w:lvl>
    <w:lvl w:ilvl="5">
      <w:start w:val="1"/>
      <w:numFmt w:val="none"/>
      <w:lvlText w:val="[nur 3 Ebenen möglich]"/>
      <w:lvlJc w:val="left"/>
      <w:pPr>
        <w:ind w:left="3402" w:hanging="3402"/>
      </w:pPr>
      <w:rPr>
        <w:rFonts w:hint="default"/>
      </w:rPr>
    </w:lvl>
    <w:lvl w:ilvl="6">
      <w:start w:val="1"/>
      <w:numFmt w:val="none"/>
      <w:lvlText w:val="[nur 3 Ebenen möglich]"/>
      <w:lvlJc w:val="left"/>
      <w:pPr>
        <w:ind w:left="3402" w:hanging="3402"/>
      </w:pPr>
      <w:rPr>
        <w:rFonts w:hint="default"/>
      </w:rPr>
    </w:lvl>
    <w:lvl w:ilvl="7">
      <w:start w:val="1"/>
      <w:numFmt w:val="none"/>
      <w:lvlText w:val="[nur 3 Ebenen möglich]"/>
      <w:lvlJc w:val="left"/>
      <w:pPr>
        <w:ind w:left="3402" w:hanging="3402"/>
      </w:pPr>
      <w:rPr>
        <w:rFonts w:hint="default"/>
      </w:rPr>
    </w:lvl>
    <w:lvl w:ilvl="8">
      <w:start w:val="1"/>
      <w:numFmt w:val="none"/>
      <w:lvlText w:val="[nur 3 Ebenen möglich]"/>
      <w:lvlJc w:val="left"/>
      <w:pPr>
        <w:ind w:left="3402" w:hanging="3402"/>
      </w:pPr>
      <w:rPr>
        <w:rFonts w:hint="default"/>
      </w:rPr>
    </w:lvl>
  </w:abstractNum>
  <w:abstractNum w:abstractNumId="7" w15:restartNumberingAfterBreak="0">
    <w:nsid w:val="24700320"/>
    <w:multiLevelType w:val="hybridMultilevel"/>
    <w:tmpl w:val="E41CCBD2"/>
    <w:lvl w:ilvl="0" w:tplc="B128C6BA">
      <w:start w:val="1"/>
      <w:numFmt w:val="upperRoman"/>
      <w:pStyle w:val="WasserverordnungTitelohneNummer"/>
      <w:lvlText w:val="%1."/>
      <w:lvlJc w:val="right"/>
      <w:pPr>
        <w:ind w:left="360" w:hanging="360"/>
      </w:pPr>
      <w:rPr>
        <w:rFonts w:hint="default"/>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 w15:restartNumberingAfterBreak="0">
    <w:nsid w:val="2E510F56"/>
    <w:multiLevelType w:val="hybridMultilevel"/>
    <w:tmpl w:val="336047FC"/>
    <w:lvl w:ilvl="0" w:tplc="A112B568">
      <w:start w:val="1"/>
      <w:numFmt w:val="bullet"/>
      <w:lvlText w:val="-"/>
      <w:lvlJc w:val="left"/>
      <w:pPr>
        <w:ind w:left="720" w:hanging="360"/>
      </w:pPr>
      <w:rPr>
        <w:rFonts w:ascii="Segoe UI" w:hAnsi="Segoe U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F586E2E"/>
    <w:multiLevelType w:val="hybridMultilevel"/>
    <w:tmpl w:val="6C72AF68"/>
    <w:lvl w:ilvl="0" w:tplc="F0101956">
      <w:start w:val="1"/>
      <w:numFmt w:val="bullet"/>
      <w:lvlText w:val="-"/>
      <w:lvlJc w:val="left"/>
      <w:pPr>
        <w:ind w:left="720" w:hanging="360"/>
      </w:pPr>
      <w:rPr>
        <w:rFonts w:ascii="Frutiger LT 45" w:eastAsia="Frutiger LT 45" w:hAnsi="Frutiger LT 45" w:cs="Frutiger LT 45"/>
        <w:b w:val="0"/>
        <w:i w:val="0"/>
        <w:strike w:val="0"/>
        <w:dstrike w:val="0"/>
        <w:color w:val="000000"/>
        <w:sz w:val="16"/>
        <w:szCs w:val="16"/>
        <w:u w:val="none" w:color="000000"/>
        <w:bdr w:val="none" w:sz="0" w:space="0" w:color="auto"/>
        <w:shd w:val="clear" w:color="auto" w:fill="auto"/>
        <w:vertAlign w:val="baseline"/>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0" w15:restartNumberingAfterBreak="0">
    <w:nsid w:val="3AE4003F"/>
    <w:multiLevelType w:val="hybridMultilevel"/>
    <w:tmpl w:val="2E7A67BA"/>
    <w:lvl w:ilvl="0" w:tplc="971EE26E">
      <w:start w:val="1"/>
      <w:numFmt w:val="bullet"/>
      <w:lvlText w:val="-"/>
      <w:lvlJc w:val="left"/>
      <w:pPr>
        <w:ind w:left="720" w:hanging="360"/>
      </w:pPr>
      <w:rPr>
        <w:rFonts w:ascii="Courier New" w:hAnsi="Courier New"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1" w15:restartNumberingAfterBreak="0">
    <w:nsid w:val="3AF04B17"/>
    <w:multiLevelType w:val="hybridMultilevel"/>
    <w:tmpl w:val="194E2090"/>
    <w:lvl w:ilvl="0" w:tplc="F6C0E9F0">
      <w:start w:val="2"/>
      <w:numFmt w:val="decimal"/>
      <w:lvlText w:val="%1"/>
      <w:lvlJc w:val="left"/>
      <w:pPr>
        <w:ind w:left="502" w:hanging="360"/>
      </w:pPr>
      <w:rPr>
        <w:rFonts w:hint="default"/>
      </w:rPr>
    </w:lvl>
    <w:lvl w:ilvl="1" w:tplc="08070019" w:tentative="1">
      <w:start w:val="1"/>
      <w:numFmt w:val="lowerLetter"/>
      <w:lvlText w:val="%2."/>
      <w:lvlJc w:val="left"/>
      <w:pPr>
        <w:ind w:left="1222" w:hanging="360"/>
      </w:pPr>
    </w:lvl>
    <w:lvl w:ilvl="2" w:tplc="0807001B" w:tentative="1">
      <w:start w:val="1"/>
      <w:numFmt w:val="lowerRoman"/>
      <w:lvlText w:val="%3."/>
      <w:lvlJc w:val="right"/>
      <w:pPr>
        <w:ind w:left="1942" w:hanging="180"/>
      </w:pPr>
    </w:lvl>
    <w:lvl w:ilvl="3" w:tplc="0807000F" w:tentative="1">
      <w:start w:val="1"/>
      <w:numFmt w:val="decimal"/>
      <w:lvlText w:val="%4."/>
      <w:lvlJc w:val="left"/>
      <w:pPr>
        <w:ind w:left="2662" w:hanging="360"/>
      </w:pPr>
    </w:lvl>
    <w:lvl w:ilvl="4" w:tplc="08070019" w:tentative="1">
      <w:start w:val="1"/>
      <w:numFmt w:val="lowerLetter"/>
      <w:lvlText w:val="%5."/>
      <w:lvlJc w:val="left"/>
      <w:pPr>
        <w:ind w:left="3382" w:hanging="360"/>
      </w:pPr>
    </w:lvl>
    <w:lvl w:ilvl="5" w:tplc="0807001B" w:tentative="1">
      <w:start w:val="1"/>
      <w:numFmt w:val="lowerRoman"/>
      <w:lvlText w:val="%6."/>
      <w:lvlJc w:val="right"/>
      <w:pPr>
        <w:ind w:left="4102" w:hanging="180"/>
      </w:pPr>
    </w:lvl>
    <w:lvl w:ilvl="6" w:tplc="0807000F" w:tentative="1">
      <w:start w:val="1"/>
      <w:numFmt w:val="decimal"/>
      <w:lvlText w:val="%7."/>
      <w:lvlJc w:val="left"/>
      <w:pPr>
        <w:ind w:left="4822" w:hanging="360"/>
      </w:pPr>
    </w:lvl>
    <w:lvl w:ilvl="7" w:tplc="08070019" w:tentative="1">
      <w:start w:val="1"/>
      <w:numFmt w:val="lowerLetter"/>
      <w:lvlText w:val="%8."/>
      <w:lvlJc w:val="left"/>
      <w:pPr>
        <w:ind w:left="5542" w:hanging="360"/>
      </w:pPr>
    </w:lvl>
    <w:lvl w:ilvl="8" w:tplc="0807001B" w:tentative="1">
      <w:start w:val="1"/>
      <w:numFmt w:val="lowerRoman"/>
      <w:lvlText w:val="%9."/>
      <w:lvlJc w:val="right"/>
      <w:pPr>
        <w:ind w:left="6262" w:hanging="180"/>
      </w:pPr>
    </w:lvl>
  </w:abstractNum>
  <w:abstractNum w:abstractNumId="12" w15:restartNumberingAfterBreak="0">
    <w:nsid w:val="3E300038"/>
    <w:multiLevelType w:val="hybridMultilevel"/>
    <w:tmpl w:val="4EB04982"/>
    <w:lvl w:ilvl="0" w:tplc="A112B568">
      <w:start w:val="1"/>
      <w:numFmt w:val="bullet"/>
      <w:lvlText w:val="-"/>
      <w:lvlJc w:val="left"/>
      <w:pPr>
        <w:ind w:left="720" w:hanging="360"/>
      </w:pPr>
      <w:rPr>
        <w:rFonts w:ascii="Segoe UI" w:hAnsi="Segoe U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F7649C0"/>
    <w:multiLevelType w:val="hybridMultilevel"/>
    <w:tmpl w:val="13C6F502"/>
    <w:lvl w:ilvl="0" w:tplc="A112B568">
      <w:start w:val="1"/>
      <w:numFmt w:val="bullet"/>
      <w:lvlText w:val="-"/>
      <w:lvlJc w:val="left"/>
      <w:pPr>
        <w:ind w:left="720" w:hanging="360"/>
      </w:pPr>
      <w:rPr>
        <w:rFonts w:ascii="Segoe UI" w:hAnsi="Segoe U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49C835EF"/>
    <w:multiLevelType w:val="hybridMultilevel"/>
    <w:tmpl w:val="89FABF18"/>
    <w:lvl w:ilvl="0" w:tplc="A112B568">
      <w:start w:val="1"/>
      <w:numFmt w:val="bullet"/>
      <w:lvlText w:val="-"/>
      <w:lvlJc w:val="left"/>
      <w:pPr>
        <w:ind w:left="720" w:hanging="360"/>
      </w:pPr>
      <w:rPr>
        <w:rFonts w:ascii="Segoe UI" w:hAnsi="Segoe U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E99090D"/>
    <w:multiLevelType w:val="hybridMultilevel"/>
    <w:tmpl w:val="AB7AFEF0"/>
    <w:lvl w:ilvl="0" w:tplc="971EE26E">
      <w:start w:val="1"/>
      <w:numFmt w:val="bullet"/>
      <w:lvlText w:val="-"/>
      <w:lvlJc w:val="left"/>
      <w:pPr>
        <w:ind w:left="720" w:hanging="360"/>
      </w:pPr>
      <w:rPr>
        <w:rFonts w:ascii="Courier New" w:hAnsi="Courier New"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6" w15:restartNumberingAfterBreak="0">
    <w:nsid w:val="4FB50D38"/>
    <w:multiLevelType w:val="hybridMultilevel"/>
    <w:tmpl w:val="AB5C9890"/>
    <w:lvl w:ilvl="0" w:tplc="B7BADE60">
      <w:start w:val="1"/>
      <w:numFmt w:val="bullet"/>
      <w:lvlText w:val="-"/>
      <w:lvlJc w:val="left"/>
      <w:pPr>
        <w:tabs>
          <w:tab w:val="num" w:pos="1134"/>
        </w:tabs>
        <w:ind w:left="1134" w:firstLine="0"/>
      </w:pPr>
      <w:rPr>
        <w:rFonts w:ascii="Segoe UI" w:hAnsi="Segoe U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1224EAC"/>
    <w:multiLevelType w:val="hybridMultilevel"/>
    <w:tmpl w:val="A6520D98"/>
    <w:lvl w:ilvl="0" w:tplc="F0101956">
      <w:start w:val="1"/>
      <w:numFmt w:val="bullet"/>
      <w:lvlText w:val="-"/>
      <w:lvlJc w:val="left"/>
      <w:pPr>
        <w:ind w:left="720" w:hanging="360"/>
      </w:pPr>
      <w:rPr>
        <w:rFonts w:ascii="Frutiger LT 45" w:eastAsia="Frutiger LT 45" w:hAnsi="Frutiger LT 45" w:cs="Frutiger LT 45"/>
        <w:b w:val="0"/>
        <w:i w:val="0"/>
        <w:strike w:val="0"/>
        <w:dstrike w:val="0"/>
        <w:color w:val="000000"/>
        <w:sz w:val="16"/>
        <w:szCs w:val="16"/>
        <w:u w:val="none" w:color="000000"/>
        <w:bdr w:val="none" w:sz="0" w:space="0" w:color="auto"/>
        <w:shd w:val="clear" w:color="auto" w:fill="auto"/>
        <w:vertAlign w:val="baseline"/>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8" w15:restartNumberingAfterBreak="0">
    <w:nsid w:val="57367786"/>
    <w:multiLevelType w:val="multilevel"/>
    <w:tmpl w:val="DE0C2098"/>
    <w:lvl w:ilvl="0">
      <w:start w:val="1"/>
      <w:numFmt w:val="bullet"/>
      <w:pStyle w:val="ListBullet"/>
      <w:lvlText w:val="●"/>
      <w:lvlJc w:val="left"/>
      <w:pPr>
        <w:ind w:left="357" w:hanging="357"/>
      </w:pPr>
      <w:rPr>
        <w:rFonts w:ascii="Arial" w:hAnsi="Arial" w:hint="default"/>
      </w:rPr>
    </w:lvl>
    <w:lvl w:ilvl="1">
      <w:start w:val="1"/>
      <w:numFmt w:val="bullet"/>
      <w:lvlText w:val="●"/>
      <w:lvlJc w:val="left"/>
      <w:pPr>
        <w:ind w:left="714" w:hanging="357"/>
      </w:pPr>
      <w:rPr>
        <w:rFonts w:ascii="Arial" w:hAnsi="Arial" w:hint="default"/>
      </w:rPr>
    </w:lvl>
    <w:lvl w:ilvl="2">
      <w:start w:val="1"/>
      <w:numFmt w:val="bullet"/>
      <w:lvlText w:val="●"/>
      <w:lvlJc w:val="left"/>
      <w:pPr>
        <w:ind w:left="1072" w:hanging="358"/>
      </w:pPr>
      <w:rPr>
        <w:rFonts w:ascii="Arial" w:hAnsi="Arial" w:hint="default"/>
      </w:rPr>
    </w:lvl>
    <w:lvl w:ilvl="3">
      <w:start w:val="1"/>
      <w:numFmt w:val="bullet"/>
      <w:lvlText w:val="●"/>
      <w:lvlJc w:val="left"/>
      <w:pPr>
        <w:ind w:left="1429" w:hanging="357"/>
      </w:pPr>
      <w:rPr>
        <w:rFonts w:ascii="Arial" w:hAnsi="Arial" w:hint="default"/>
      </w:rPr>
    </w:lvl>
    <w:lvl w:ilvl="4">
      <w:start w:val="1"/>
      <w:numFmt w:val="none"/>
      <w:lvlText w:val="[nur 4 Ebenen möglich]"/>
      <w:lvlJc w:val="left"/>
      <w:pPr>
        <w:ind w:left="3402" w:hanging="3402"/>
      </w:pPr>
      <w:rPr>
        <w:rFonts w:hint="default"/>
      </w:rPr>
    </w:lvl>
    <w:lvl w:ilvl="5">
      <w:start w:val="1"/>
      <w:numFmt w:val="none"/>
      <w:lvlText w:val="[nur 4 Ebenen möglich]"/>
      <w:lvlJc w:val="left"/>
      <w:pPr>
        <w:ind w:left="3402" w:hanging="3402"/>
      </w:pPr>
      <w:rPr>
        <w:rFonts w:hint="default"/>
      </w:rPr>
    </w:lvl>
    <w:lvl w:ilvl="6">
      <w:start w:val="1"/>
      <w:numFmt w:val="none"/>
      <w:lvlText w:val="[nur 4 Ebenen möglich]"/>
      <w:lvlJc w:val="left"/>
      <w:pPr>
        <w:ind w:left="3402" w:hanging="3402"/>
      </w:pPr>
      <w:rPr>
        <w:rFonts w:hint="default"/>
      </w:rPr>
    </w:lvl>
    <w:lvl w:ilvl="7">
      <w:start w:val="1"/>
      <w:numFmt w:val="none"/>
      <w:lvlText w:val="[nur 4 Ebenen möglich]"/>
      <w:lvlJc w:val="left"/>
      <w:pPr>
        <w:ind w:left="3402" w:hanging="3402"/>
      </w:pPr>
      <w:rPr>
        <w:rFonts w:hint="default"/>
      </w:rPr>
    </w:lvl>
    <w:lvl w:ilvl="8">
      <w:start w:val="1"/>
      <w:numFmt w:val="none"/>
      <w:lvlText w:val="[nur 4 Ebenen möglich]"/>
      <w:lvlJc w:val="left"/>
      <w:pPr>
        <w:ind w:left="3402" w:hanging="3402"/>
      </w:pPr>
      <w:rPr>
        <w:rFonts w:hint="default"/>
      </w:rPr>
    </w:lvl>
  </w:abstractNum>
  <w:abstractNum w:abstractNumId="19" w15:restartNumberingAfterBreak="0">
    <w:nsid w:val="63113C55"/>
    <w:multiLevelType w:val="hybridMultilevel"/>
    <w:tmpl w:val="B68A3BEE"/>
    <w:lvl w:ilvl="0" w:tplc="A112B568">
      <w:start w:val="1"/>
      <w:numFmt w:val="bullet"/>
      <w:lvlText w:val="-"/>
      <w:lvlJc w:val="left"/>
      <w:pPr>
        <w:ind w:left="720" w:hanging="360"/>
      </w:pPr>
      <w:rPr>
        <w:rFonts w:ascii="Segoe UI" w:hAnsi="Segoe U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719106E5"/>
    <w:multiLevelType w:val="hybridMultilevel"/>
    <w:tmpl w:val="6908AFCA"/>
    <w:lvl w:ilvl="0" w:tplc="F0101956">
      <w:start w:val="1"/>
      <w:numFmt w:val="bullet"/>
      <w:lvlText w:val="-"/>
      <w:lvlJc w:val="left"/>
      <w:pPr>
        <w:ind w:left="720" w:hanging="360"/>
      </w:pPr>
      <w:rPr>
        <w:rFonts w:ascii="Frutiger LT 45" w:eastAsia="Frutiger LT 45" w:hAnsi="Frutiger LT 45" w:cs="Frutiger LT 45" w:hint="default"/>
        <w:b w:val="0"/>
        <w:i w:val="0"/>
        <w:strike w:val="0"/>
        <w:dstrike w:val="0"/>
        <w:color w:val="000000"/>
        <w:sz w:val="16"/>
        <w:szCs w:val="16"/>
        <w:u w:val="none" w:color="000000"/>
        <w:bdr w:val="none" w:sz="0" w:space="0" w:color="auto"/>
        <w:shd w:val="clear" w:color="auto" w:fill="auto"/>
        <w:vertAlign w:val="baseline"/>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1" w15:restartNumberingAfterBreak="0">
    <w:nsid w:val="71EA7D06"/>
    <w:multiLevelType w:val="multilevel"/>
    <w:tmpl w:val="EDE6296E"/>
    <w:lvl w:ilvl="0">
      <w:start w:val="1"/>
      <w:numFmt w:val="decimal"/>
      <w:pStyle w:val="TraktandenlisteEbene1"/>
      <w:lvlText w:val="%1"/>
      <w:lvlJc w:val="left"/>
      <w:pPr>
        <w:ind w:left="567" w:hanging="567"/>
      </w:pPr>
      <w:rPr>
        <w:rFonts w:hint="default"/>
      </w:rPr>
    </w:lvl>
    <w:lvl w:ilvl="1">
      <w:start w:val="1"/>
      <w:numFmt w:val="decimal"/>
      <w:pStyle w:val="TraktandenlisteEbene2"/>
      <w:isLgl/>
      <w:lvlText w:val="%1.%2"/>
      <w:lvlJc w:val="left"/>
      <w:pPr>
        <w:ind w:left="567" w:hanging="56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7B414F70"/>
    <w:multiLevelType w:val="hybridMultilevel"/>
    <w:tmpl w:val="13CCBB22"/>
    <w:lvl w:ilvl="0" w:tplc="8CF4FF38">
      <w:start w:val="1"/>
      <w:numFmt w:val="bullet"/>
      <w:lvlText w:val="-"/>
      <w:lvlJc w:val="left"/>
      <w:pPr>
        <w:ind w:left="720" w:hanging="360"/>
      </w:pPr>
      <w:rPr>
        <w:rFonts w:ascii="Frutiger LT 45" w:eastAsia="Frutiger LT 45" w:hAnsi="Frutiger LT 45" w:cs="Frutiger LT 45"/>
        <w:b w:val="0"/>
        <w:i w:val="0"/>
        <w:strike w:val="0"/>
        <w:dstrike w:val="0"/>
        <w:color w:val="000000"/>
        <w:sz w:val="16"/>
        <w:szCs w:val="16"/>
        <w:u w:val="none" w:color="000000"/>
        <w:bdr w:val="none" w:sz="0" w:space="0" w:color="auto"/>
        <w:shd w:val="clear" w:color="auto" w:fill="auto"/>
        <w:vertAlign w:val="baseline"/>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3" w15:restartNumberingAfterBreak="0">
    <w:nsid w:val="7D296B7C"/>
    <w:multiLevelType w:val="hybridMultilevel"/>
    <w:tmpl w:val="907A3322"/>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num w:numId="1" w16cid:durableId="1415202080">
    <w:abstractNumId w:val="1"/>
  </w:num>
  <w:num w:numId="2" w16cid:durableId="1917132103">
    <w:abstractNumId w:val="4"/>
  </w:num>
  <w:num w:numId="3" w16cid:durableId="1571378952">
    <w:abstractNumId w:val="5"/>
  </w:num>
  <w:num w:numId="4" w16cid:durableId="771055072">
    <w:abstractNumId w:val="18"/>
  </w:num>
  <w:num w:numId="5" w16cid:durableId="942031807">
    <w:abstractNumId w:val="6"/>
  </w:num>
  <w:num w:numId="6" w16cid:durableId="86002513">
    <w:abstractNumId w:val="21"/>
  </w:num>
  <w:num w:numId="7" w16cid:durableId="482964615">
    <w:abstractNumId w:val="7"/>
  </w:num>
  <w:num w:numId="8" w16cid:durableId="1896769937">
    <w:abstractNumId w:val="16"/>
  </w:num>
  <w:num w:numId="9" w16cid:durableId="1607467929">
    <w:abstractNumId w:val="12"/>
  </w:num>
  <w:num w:numId="10" w16cid:durableId="787161720">
    <w:abstractNumId w:val="13"/>
  </w:num>
  <w:num w:numId="11" w16cid:durableId="1766149482">
    <w:abstractNumId w:val="14"/>
  </w:num>
  <w:num w:numId="12" w16cid:durableId="1282759244">
    <w:abstractNumId w:val="19"/>
  </w:num>
  <w:num w:numId="13" w16cid:durableId="253250341">
    <w:abstractNumId w:val="8"/>
  </w:num>
  <w:num w:numId="14" w16cid:durableId="410854819">
    <w:abstractNumId w:val="23"/>
  </w:num>
  <w:num w:numId="15" w16cid:durableId="2119979738">
    <w:abstractNumId w:val="7"/>
  </w:num>
  <w:num w:numId="16" w16cid:durableId="1082221109">
    <w:abstractNumId w:val="7"/>
    <w:lvlOverride w:ilvl="0">
      <w:startOverride w:val="1"/>
    </w:lvlOverride>
  </w:num>
  <w:num w:numId="17" w16cid:durableId="1571427512">
    <w:abstractNumId w:val="7"/>
  </w:num>
  <w:num w:numId="18" w16cid:durableId="1680816274">
    <w:abstractNumId w:val="10"/>
  </w:num>
  <w:num w:numId="19" w16cid:durableId="1834445501">
    <w:abstractNumId w:val="15"/>
  </w:num>
  <w:num w:numId="20" w16cid:durableId="1976912590">
    <w:abstractNumId w:val="22"/>
  </w:num>
  <w:num w:numId="21" w16cid:durableId="1745447363">
    <w:abstractNumId w:val="20"/>
  </w:num>
  <w:num w:numId="22" w16cid:durableId="1621305515">
    <w:abstractNumId w:val="2"/>
  </w:num>
  <w:num w:numId="23" w16cid:durableId="1287851155">
    <w:abstractNumId w:val="9"/>
  </w:num>
  <w:num w:numId="24" w16cid:durableId="1965228763">
    <w:abstractNumId w:val="17"/>
  </w:num>
  <w:num w:numId="25" w16cid:durableId="727648686">
    <w:abstractNumId w:val="7"/>
    <w:lvlOverride w:ilvl="0">
      <w:startOverride w:val="1"/>
    </w:lvlOverride>
  </w:num>
  <w:num w:numId="26" w16cid:durableId="1652174640">
    <w:abstractNumId w:val="7"/>
  </w:num>
  <w:num w:numId="27" w16cid:durableId="350186599">
    <w:abstractNumId w:val="0"/>
  </w:num>
  <w:num w:numId="28" w16cid:durableId="45689524">
    <w:abstractNumId w:val="11"/>
  </w:num>
  <w:num w:numId="29" w16cid:durableId="576550243">
    <w:abstractNumId w:val="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attachedTemplate r:id="rId1"/>
  <w:defaultTabStop w:val="708"/>
  <w:autoHyphenation/>
  <w:hyphenationZone w:val="425"/>
  <w:evenAndOddHeaders/>
  <w:characterSpacingControl w:val="doNotCompress"/>
  <w:hdrShapeDefaults>
    <o:shapedefaults v:ext="edit" spidmax="1064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67497"/>
    <w:rsid w:val="00002EE7"/>
    <w:rsid w:val="00004262"/>
    <w:rsid w:val="0000561B"/>
    <w:rsid w:val="0000670A"/>
    <w:rsid w:val="00007E9B"/>
    <w:rsid w:val="000118F3"/>
    <w:rsid w:val="00012844"/>
    <w:rsid w:val="00015EA6"/>
    <w:rsid w:val="00017F3C"/>
    <w:rsid w:val="00022ABC"/>
    <w:rsid w:val="0002339B"/>
    <w:rsid w:val="000236D0"/>
    <w:rsid w:val="00024995"/>
    <w:rsid w:val="0002543E"/>
    <w:rsid w:val="00026019"/>
    <w:rsid w:val="00030503"/>
    <w:rsid w:val="0003103C"/>
    <w:rsid w:val="0003580E"/>
    <w:rsid w:val="00040FFB"/>
    <w:rsid w:val="00041712"/>
    <w:rsid w:val="0004223E"/>
    <w:rsid w:val="00045D8A"/>
    <w:rsid w:val="0005125A"/>
    <w:rsid w:val="0005175E"/>
    <w:rsid w:val="00054708"/>
    <w:rsid w:val="00057D76"/>
    <w:rsid w:val="00057FD9"/>
    <w:rsid w:val="00060C04"/>
    <w:rsid w:val="000616FA"/>
    <w:rsid w:val="0006289F"/>
    <w:rsid w:val="00064C02"/>
    <w:rsid w:val="00066045"/>
    <w:rsid w:val="0006616E"/>
    <w:rsid w:val="00066C42"/>
    <w:rsid w:val="00066D97"/>
    <w:rsid w:val="000676DE"/>
    <w:rsid w:val="00067F24"/>
    <w:rsid w:val="00071D9C"/>
    <w:rsid w:val="00071FDF"/>
    <w:rsid w:val="00074039"/>
    <w:rsid w:val="00075CB5"/>
    <w:rsid w:val="000774F7"/>
    <w:rsid w:val="00081C80"/>
    <w:rsid w:val="000860DD"/>
    <w:rsid w:val="000904C6"/>
    <w:rsid w:val="00090572"/>
    <w:rsid w:val="00091B03"/>
    <w:rsid w:val="0009541C"/>
    <w:rsid w:val="00096A8C"/>
    <w:rsid w:val="000A0FDC"/>
    <w:rsid w:val="000A1401"/>
    <w:rsid w:val="000A664F"/>
    <w:rsid w:val="000B2C67"/>
    <w:rsid w:val="000B314A"/>
    <w:rsid w:val="000B59A3"/>
    <w:rsid w:val="000C22A0"/>
    <w:rsid w:val="000C3256"/>
    <w:rsid w:val="000C745C"/>
    <w:rsid w:val="000D253F"/>
    <w:rsid w:val="000D3298"/>
    <w:rsid w:val="000D3903"/>
    <w:rsid w:val="000D4247"/>
    <w:rsid w:val="000D4D03"/>
    <w:rsid w:val="000D5895"/>
    <w:rsid w:val="000E212A"/>
    <w:rsid w:val="000E748F"/>
    <w:rsid w:val="000F20B1"/>
    <w:rsid w:val="000F4DEF"/>
    <w:rsid w:val="000F51DB"/>
    <w:rsid w:val="0010088A"/>
    <w:rsid w:val="00105F39"/>
    <w:rsid w:val="00106597"/>
    <w:rsid w:val="001073F5"/>
    <w:rsid w:val="00107C2D"/>
    <w:rsid w:val="00111895"/>
    <w:rsid w:val="00113B7E"/>
    <w:rsid w:val="00117AAD"/>
    <w:rsid w:val="001261D9"/>
    <w:rsid w:val="00131AB3"/>
    <w:rsid w:val="001353A9"/>
    <w:rsid w:val="00135E0F"/>
    <w:rsid w:val="001376B5"/>
    <w:rsid w:val="00137876"/>
    <w:rsid w:val="00145653"/>
    <w:rsid w:val="00147816"/>
    <w:rsid w:val="00151A21"/>
    <w:rsid w:val="00151F06"/>
    <w:rsid w:val="00152C15"/>
    <w:rsid w:val="001534B6"/>
    <w:rsid w:val="001571B7"/>
    <w:rsid w:val="001572CD"/>
    <w:rsid w:val="00164C74"/>
    <w:rsid w:val="001719A6"/>
    <w:rsid w:val="001727A5"/>
    <w:rsid w:val="00174257"/>
    <w:rsid w:val="00176379"/>
    <w:rsid w:val="0018331B"/>
    <w:rsid w:val="0018337D"/>
    <w:rsid w:val="00190353"/>
    <w:rsid w:val="00195637"/>
    <w:rsid w:val="00197800"/>
    <w:rsid w:val="00197AFF"/>
    <w:rsid w:val="001A0F70"/>
    <w:rsid w:val="001A2FE6"/>
    <w:rsid w:val="001A43BA"/>
    <w:rsid w:val="001A5164"/>
    <w:rsid w:val="001A6A0D"/>
    <w:rsid w:val="001B0301"/>
    <w:rsid w:val="001B4ACE"/>
    <w:rsid w:val="001B54AA"/>
    <w:rsid w:val="001C1A1E"/>
    <w:rsid w:val="001C35A2"/>
    <w:rsid w:val="001C3A19"/>
    <w:rsid w:val="001C5BFE"/>
    <w:rsid w:val="001C61A7"/>
    <w:rsid w:val="001C6579"/>
    <w:rsid w:val="001C7A51"/>
    <w:rsid w:val="001D37AF"/>
    <w:rsid w:val="001D3967"/>
    <w:rsid w:val="001D46F1"/>
    <w:rsid w:val="001E0018"/>
    <w:rsid w:val="001E05F0"/>
    <w:rsid w:val="001E2803"/>
    <w:rsid w:val="001E3193"/>
    <w:rsid w:val="001E3412"/>
    <w:rsid w:val="001E5075"/>
    <w:rsid w:val="001F48E3"/>
    <w:rsid w:val="0020694D"/>
    <w:rsid w:val="00207497"/>
    <w:rsid w:val="00210399"/>
    <w:rsid w:val="002112F2"/>
    <w:rsid w:val="0021416D"/>
    <w:rsid w:val="002259FA"/>
    <w:rsid w:val="00226CD3"/>
    <w:rsid w:val="002303F3"/>
    <w:rsid w:val="0023281A"/>
    <w:rsid w:val="00233599"/>
    <w:rsid w:val="0023609E"/>
    <w:rsid w:val="002424B7"/>
    <w:rsid w:val="0024456C"/>
    <w:rsid w:val="002445B8"/>
    <w:rsid w:val="00244CA4"/>
    <w:rsid w:val="00245AB4"/>
    <w:rsid w:val="00246D17"/>
    <w:rsid w:val="002538B3"/>
    <w:rsid w:val="00263B9D"/>
    <w:rsid w:val="002649CD"/>
    <w:rsid w:val="00265281"/>
    <w:rsid w:val="002653CC"/>
    <w:rsid w:val="00267D2E"/>
    <w:rsid w:val="0027261F"/>
    <w:rsid w:val="00275C28"/>
    <w:rsid w:val="00277041"/>
    <w:rsid w:val="00277F7D"/>
    <w:rsid w:val="0028082D"/>
    <w:rsid w:val="00284854"/>
    <w:rsid w:val="00286B0B"/>
    <w:rsid w:val="00290A97"/>
    <w:rsid w:val="00292679"/>
    <w:rsid w:val="0029288C"/>
    <w:rsid w:val="00293505"/>
    <w:rsid w:val="002956D2"/>
    <w:rsid w:val="002A01A2"/>
    <w:rsid w:val="002A3081"/>
    <w:rsid w:val="002A3685"/>
    <w:rsid w:val="002A4A64"/>
    <w:rsid w:val="002A53A3"/>
    <w:rsid w:val="002B0C79"/>
    <w:rsid w:val="002B22E4"/>
    <w:rsid w:val="002B5D9F"/>
    <w:rsid w:val="002C00B8"/>
    <w:rsid w:val="002C2C40"/>
    <w:rsid w:val="002C326D"/>
    <w:rsid w:val="002C627A"/>
    <w:rsid w:val="002C720F"/>
    <w:rsid w:val="002C74EB"/>
    <w:rsid w:val="002C79A3"/>
    <w:rsid w:val="002D4866"/>
    <w:rsid w:val="002D5ED3"/>
    <w:rsid w:val="002D7304"/>
    <w:rsid w:val="002E1828"/>
    <w:rsid w:val="002E1AC5"/>
    <w:rsid w:val="002E34B4"/>
    <w:rsid w:val="002E353B"/>
    <w:rsid w:val="002F2231"/>
    <w:rsid w:val="002F5FBE"/>
    <w:rsid w:val="002F6122"/>
    <w:rsid w:val="00304C10"/>
    <w:rsid w:val="0030610C"/>
    <w:rsid w:val="0030773A"/>
    <w:rsid w:val="00310204"/>
    <w:rsid w:val="00311619"/>
    <w:rsid w:val="00312D4D"/>
    <w:rsid w:val="00315C70"/>
    <w:rsid w:val="00316ABB"/>
    <w:rsid w:val="00321185"/>
    <w:rsid w:val="0032131F"/>
    <w:rsid w:val="00321575"/>
    <w:rsid w:val="00321F71"/>
    <w:rsid w:val="003275CA"/>
    <w:rsid w:val="003279D5"/>
    <w:rsid w:val="003319F6"/>
    <w:rsid w:val="003338BA"/>
    <w:rsid w:val="0033452E"/>
    <w:rsid w:val="00336521"/>
    <w:rsid w:val="003379B8"/>
    <w:rsid w:val="00343925"/>
    <w:rsid w:val="00346DD7"/>
    <w:rsid w:val="00352A90"/>
    <w:rsid w:val="0035327B"/>
    <w:rsid w:val="00353788"/>
    <w:rsid w:val="00354C66"/>
    <w:rsid w:val="00354D02"/>
    <w:rsid w:val="0036194D"/>
    <w:rsid w:val="0036476B"/>
    <w:rsid w:val="003665B3"/>
    <w:rsid w:val="00366EE8"/>
    <w:rsid w:val="00367678"/>
    <w:rsid w:val="00370F5B"/>
    <w:rsid w:val="003729F9"/>
    <w:rsid w:val="00373EA8"/>
    <w:rsid w:val="00376CB9"/>
    <w:rsid w:val="003813CB"/>
    <w:rsid w:val="00382A1F"/>
    <w:rsid w:val="00382C92"/>
    <w:rsid w:val="0038701D"/>
    <w:rsid w:val="00387A7A"/>
    <w:rsid w:val="0039089F"/>
    <w:rsid w:val="00391E38"/>
    <w:rsid w:val="00392623"/>
    <w:rsid w:val="00392FF8"/>
    <w:rsid w:val="00397A07"/>
    <w:rsid w:val="003A1D3B"/>
    <w:rsid w:val="003A2AFC"/>
    <w:rsid w:val="003A38A7"/>
    <w:rsid w:val="003A432A"/>
    <w:rsid w:val="003B1012"/>
    <w:rsid w:val="003B2D23"/>
    <w:rsid w:val="003B3BCD"/>
    <w:rsid w:val="003B4E7F"/>
    <w:rsid w:val="003B4FFE"/>
    <w:rsid w:val="003B6567"/>
    <w:rsid w:val="003C13F4"/>
    <w:rsid w:val="003C3067"/>
    <w:rsid w:val="003C748A"/>
    <w:rsid w:val="003D36FD"/>
    <w:rsid w:val="003E1D1E"/>
    <w:rsid w:val="003E28C3"/>
    <w:rsid w:val="003E39D3"/>
    <w:rsid w:val="003E75A5"/>
    <w:rsid w:val="003F37A3"/>
    <w:rsid w:val="003F3F3E"/>
    <w:rsid w:val="003F525A"/>
    <w:rsid w:val="003F6289"/>
    <w:rsid w:val="00404641"/>
    <w:rsid w:val="00404B37"/>
    <w:rsid w:val="00404BF7"/>
    <w:rsid w:val="00410725"/>
    <w:rsid w:val="00411C11"/>
    <w:rsid w:val="00414836"/>
    <w:rsid w:val="0042011C"/>
    <w:rsid w:val="00423F7B"/>
    <w:rsid w:val="004248EC"/>
    <w:rsid w:val="0042539E"/>
    <w:rsid w:val="004268EC"/>
    <w:rsid w:val="0043063F"/>
    <w:rsid w:val="00432BE8"/>
    <w:rsid w:val="004345F7"/>
    <w:rsid w:val="004350AA"/>
    <w:rsid w:val="00436B0F"/>
    <w:rsid w:val="00436D23"/>
    <w:rsid w:val="004461D6"/>
    <w:rsid w:val="004467B1"/>
    <w:rsid w:val="0045255C"/>
    <w:rsid w:val="00456AA7"/>
    <w:rsid w:val="00464DEB"/>
    <w:rsid w:val="0046525F"/>
    <w:rsid w:val="0046549B"/>
    <w:rsid w:val="004658EE"/>
    <w:rsid w:val="00466D02"/>
    <w:rsid w:val="004676B3"/>
    <w:rsid w:val="00470C11"/>
    <w:rsid w:val="0047177A"/>
    <w:rsid w:val="004731B3"/>
    <w:rsid w:val="00473B5D"/>
    <w:rsid w:val="00481749"/>
    <w:rsid w:val="00482E5A"/>
    <w:rsid w:val="00483157"/>
    <w:rsid w:val="00483691"/>
    <w:rsid w:val="004911C1"/>
    <w:rsid w:val="004927AE"/>
    <w:rsid w:val="00493D00"/>
    <w:rsid w:val="004A3542"/>
    <w:rsid w:val="004A5E4A"/>
    <w:rsid w:val="004B107D"/>
    <w:rsid w:val="004B16A5"/>
    <w:rsid w:val="004B1961"/>
    <w:rsid w:val="004B24DF"/>
    <w:rsid w:val="004B2570"/>
    <w:rsid w:val="004B300D"/>
    <w:rsid w:val="004B3267"/>
    <w:rsid w:val="004B4C19"/>
    <w:rsid w:val="004B5258"/>
    <w:rsid w:val="004B52C8"/>
    <w:rsid w:val="004B554A"/>
    <w:rsid w:val="004C1785"/>
    <w:rsid w:val="004C2887"/>
    <w:rsid w:val="004C7B1C"/>
    <w:rsid w:val="004D121F"/>
    <w:rsid w:val="004D1697"/>
    <w:rsid w:val="004D27CB"/>
    <w:rsid w:val="004D3302"/>
    <w:rsid w:val="004D7060"/>
    <w:rsid w:val="004E0F9C"/>
    <w:rsid w:val="004E16B3"/>
    <w:rsid w:val="004E23BA"/>
    <w:rsid w:val="004F0B62"/>
    <w:rsid w:val="004F1DFD"/>
    <w:rsid w:val="004F2A4B"/>
    <w:rsid w:val="00500BFF"/>
    <w:rsid w:val="00501913"/>
    <w:rsid w:val="00501D2B"/>
    <w:rsid w:val="00503490"/>
    <w:rsid w:val="005132E3"/>
    <w:rsid w:val="00516D2D"/>
    <w:rsid w:val="005176D8"/>
    <w:rsid w:val="00520C5C"/>
    <w:rsid w:val="00521B0D"/>
    <w:rsid w:val="00521C88"/>
    <w:rsid w:val="00522ED3"/>
    <w:rsid w:val="0052630B"/>
    <w:rsid w:val="005277DD"/>
    <w:rsid w:val="00531291"/>
    <w:rsid w:val="00531393"/>
    <w:rsid w:val="00531E8E"/>
    <w:rsid w:val="00537E43"/>
    <w:rsid w:val="00540D3E"/>
    <w:rsid w:val="005501D7"/>
    <w:rsid w:val="005530C0"/>
    <w:rsid w:val="0055324C"/>
    <w:rsid w:val="0055479C"/>
    <w:rsid w:val="00562094"/>
    <w:rsid w:val="00563639"/>
    <w:rsid w:val="005663DC"/>
    <w:rsid w:val="00566AF8"/>
    <w:rsid w:val="00570F8E"/>
    <w:rsid w:val="0057275C"/>
    <w:rsid w:val="00572E87"/>
    <w:rsid w:val="00573616"/>
    <w:rsid w:val="00577CB5"/>
    <w:rsid w:val="00582A19"/>
    <w:rsid w:val="00582C28"/>
    <w:rsid w:val="0058673D"/>
    <w:rsid w:val="005867A9"/>
    <w:rsid w:val="00590A10"/>
    <w:rsid w:val="00590D77"/>
    <w:rsid w:val="00593EBE"/>
    <w:rsid w:val="00596373"/>
    <w:rsid w:val="00596956"/>
    <w:rsid w:val="00597869"/>
    <w:rsid w:val="005A2B6B"/>
    <w:rsid w:val="005A67E9"/>
    <w:rsid w:val="005A70FF"/>
    <w:rsid w:val="005A78CA"/>
    <w:rsid w:val="005B0E9A"/>
    <w:rsid w:val="005B2CCB"/>
    <w:rsid w:val="005B338C"/>
    <w:rsid w:val="005B3556"/>
    <w:rsid w:val="005B3598"/>
    <w:rsid w:val="005B4600"/>
    <w:rsid w:val="005B5A9F"/>
    <w:rsid w:val="005B7C55"/>
    <w:rsid w:val="005D3028"/>
    <w:rsid w:val="005D36B3"/>
    <w:rsid w:val="005D6F6F"/>
    <w:rsid w:val="005E38D1"/>
    <w:rsid w:val="005E7396"/>
    <w:rsid w:val="005E747A"/>
    <w:rsid w:val="005F0A2E"/>
    <w:rsid w:val="005F30D3"/>
    <w:rsid w:val="005F7089"/>
    <w:rsid w:val="005F791C"/>
    <w:rsid w:val="005F7A05"/>
    <w:rsid w:val="00600743"/>
    <w:rsid w:val="006017B4"/>
    <w:rsid w:val="00601D94"/>
    <w:rsid w:val="00602275"/>
    <w:rsid w:val="00611127"/>
    <w:rsid w:val="00611A00"/>
    <w:rsid w:val="00611E18"/>
    <w:rsid w:val="0061794C"/>
    <w:rsid w:val="00620208"/>
    <w:rsid w:val="00622476"/>
    <w:rsid w:val="0062327B"/>
    <w:rsid w:val="006234AA"/>
    <w:rsid w:val="006256C5"/>
    <w:rsid w:val="006264B4"/>
    <w:rsid w:val="00633A8E"/>
    <w:rsid w:val="00634DAF"/>
    <w:rsid w:val="006361E6"/>
    <w:rsid w:val="00636209"/>
    <w:rsid w:val="00642B5B"/>
    <w:rsid w:val="00644B55"/>
    <w:rsid w:val="006528D6"/>
    <w:rsid w:val="0065332E"/>
    <w:rsid w:val="006545CF"/>
    <w:rsid w:val="00656C23"/>
    <w:rsid w:val="0066047B"/>
    <w:rsid w:val="006604C7"/>
    <w:rsid w:val="00662E60"/>
    <w:rsid w:val="006646B7"/>
    <w:rsid w:val="006649FD"/>
    <w:rsid w:val="0067166C"/>
    <w:rsid w:val="006717E3"/>
    <w:rsid w:val="00676AB3"/>
    <w:rsid w:val="00677C5C"/>
    <w:rsid w:val="006804C8"/>
    <w:rsid w:val="00681E7E"/>
    <w:rsid w:val="0068305B"/>
    <w:rsid w:val="00687B6A"/>
    <w:rsid w:val="00687DA5"/>
    <w:rsid w:val="006913A0"/>
    <w:rsid w:val="006914B1"/>
    <w:rsid w:val="0069551E"/>
    <w:rsid w:val="006A114E"/>
    <w:rsid w:val="006A4D96"/>
    <w:rsid w:val="006A6F1B"/>
    <w:rsid w:val="006B1E5D"/>
    <w:rsid w:val="006B1F17"/>
    <w:rsid w:val="006B244D"/>
    <w:rsid w:val="006B650D"/>
    <w:rsid w:val="006B7B92"/>
    <w:rsid w:val="006C0309"/>
    <w:rsid w:val="006C1A36"/>
    <w:rsid w:val="006C1D29"/>
    <w:rsid w:val="006C2F09"/>
    <w:rsid w:val="006C67AF"/>
    <w:rsid w:val="006D1683"/>
    <w:rsid w:val="006D3C31"/>
    <w:rsid w:val="006E1580"/>
    <w:rsid w:val="006F0BDA"/>
    <w:rsid w:val="006F13C8"/>
    <w:rsid w:val="006F445F"/>
    <w:rsid w:val="006F5B54"/>
    <w:rsid w:val="00704BE9"/>
    <w:rsid w:val="0070516C"/>
    <w:rsid w:val="00707E57"/>
    <w:rsid w:val="00712EF3"/>
    <w:rsid w:val="00715B66"/>
    <w:rsid w:val="00722478"/>
    <w:rsid w:val="007229D9"/>
    <w:rsid w:val="007240EB"/>
    <w:rsid w:val="007307C8"/>
    <w:rsid w:val="00734711"/>
    <w:rsid w:val="00737584"/>
    <w:rsid w:val="0074011B"/>
    <w:rsid w:val="00741319"/>
    <w:rsid w:val="00741902"/>
    <w:rsid w:val="007462F6"/>
    <w:rsid w:val="007465B7"/>
    <w:rsid w:val="007468EB"/>
    <w:rsid w:val="0075064F"/>
    <w:rsid w:val="00750674"/>
    <w:rsid w:val="00764C78"/>
    <w:rsid w:val="0076721F"/>
    <w:rsid w:val="007701BB"/>
    <w:rsid w:val="00772A80"/>
    <w:rsid w:val="0077609D"/>
    <w:rsid w:val="00777E03"/>
    <w:rsid w:val="00787445"/>
    <w:rsid w:val="007900A0"/>
    <w:rsid w:val="00791319"/>
    <w:rsid w:val="007930F0"/>
    <w:rsid w:val="00795759"/>
    <w:rsid w:val="00795E56"/>
    <w:rsid w:val="00796240"/>
    <w:rsid w:val="007A1DE9"/>
    <w:rsid w:val="007A3CA2"/>
    <w:rsid w:val="007A5141"/>
    <w:rsid w:val="007B1AB7"/>
    <w:rsid w:val="007B213B"/>
    <w:rsid w:val="007B2D4A"/>
    <w:rsid w:val="007B2E1D"/>
    <w:rsid w:val="007B3370"/>
    <w:rsid w:val="007B493A"/>
    <w:rsid w:val="007B608A"/>
    <w:rsid w:val="007B6AFE"/>
    <w:rsid w:val="007B785E"/>
    <w:rsid w:val="007C0670"/>
    <w:rsid w:val="007C2B24"/>
    <w:rsid w:val="007C7950"/>
    <w:rsid w:val="007D1B56"/>
    <w:rsid w:val="007D21CE"/>
    <w:rsid w:val="007D2310"/>
    <w:rsid w:val="007D3BB1"/>
    <w:rsid w:val="007D419C"/>
    <w:rsid w:val="007D45A9"/>
    <w:rsid w:val="007D5D52"/>
    <w:rsid w:val="007D7BD3"/>
    <w:rsid w:val="007E1FF0"/>
    <w:rsid w:val="007E2908"/>
    <w:rsid w:val="007E29DC"/>
    <w:rsid w:val="007E2F6A"/>
    <w:rsid w:val="007E4BC9"/>
    <w:rsid w:val="007E4C8E"/>
    <w:rsid w:val="007E4EAE"/>
    <w:rsid w:val="007E56FF"/>
    <w:rsid w:val="007E61EC"/>
    <w:rsid w:val="007E6656"/>
    <w:rsid w:val="007E6A07"/>
    <w:rsid w:val="007F0F8A"/>
    <w:rsid w:val="007F1093"/>
    <w:rsid w:val="007F4129"/>
    <w:rsid w:val="007F65DD"/>
    <w:rsid w:val="00801DD9"/>
    <w:rsid w:val="008112E1"/>
    <w:rsid w:val="00812185"/>
    <w:rsid w:val="0081292C"/>
    <w:rsid w:val="00812AC5"/>
    <w:rsid w:val="00814FE4"/>
    <w:rsid w:val="008233BE"/>
    <w:rsid w:val="00824307"/>
    <w:rsid w:val="00825D1C"/>
    <w:rsid w:val="0082711D"/>
    <w:rsid w:val="00831271"/>
    <w:rsid w:val="00831D58"/>
    <w:rsid w:val="0083252E"/>
    <w:rsid w:val="00835A74"/>
    <w:rsid w:val="008363EA"/>
    <w:rsid w:val="00837155"/>
    <w:rsid w:val="0083720E"/>
    <w:rsid w:val="00847E6A"/>
    <w:rsid w:val="008517EA"/>
    <w:rsid w:val="00852C40"/>
    <w:rsid w:val="00861D2F"/>
    <w:rsid w:val="00865EDD"/>
    <w:rsid w:val="00867497"/>
    <w:rsid w:val="008674E4"/>
    <w:rsid w:val="00870825"/>
    <w:rsid w:val="00873E14"/>
    <w:rsid w:val="008742B6"/>
    <w:rsid w:val="00880718"/>
    <w:rsid w:val="008863D9"/>
    <w:rsid w:val="00886B27"/>
    <w:rsid w:val="008900E3"/>
    <w:rsid w:val="0089071D"/>
    <w:rsid w:val="008928B3"/>
    <w:rsid w:val="008937D9"/>
    <w:rsid w:val="00894881"/>
    <w:rsid w:val="008974A5"/>
    <w:rsid w:val="00897581"/>
    <w:rsid w:val="008A3507"/>
    <w:rsid w:val="008A552C"/>
    <w:rsid w:val="008A6A15"/>
    <w:rsid w:val="008B0E3A"/>
    <w:rsid w:val="008B39DD"/>
    <w:rsid w:val="008B6EAA"/>
    <w:rsid w:val="008C1817"/>
    <w:rsid w:val="008C5587"/>
    <w:rsid w:val="008D116E"/>
    <w:rsid w:val="008D13CE"/>
    <w:rsid w:val="008D1888"/>
    <w:rsid w:val="008D383F"/>
    <w:rsid w:val="008D3A2C"/>
    <w:rsid w:val="008E3ED6"/>
    <w:rsid w:val="008E3FD7"/>
    <w:rsid w:val="008E74C5"/>
    <w:rsid w:val="008F1AB7"/>
    <w:rsid w:val="008F24E9"/>
    <w:rsid w:val="008F304E"/>
    <w:rsid w:val="008F45AF"/>
    <w:rsid w:val="008F52AF"/>
    <w:rsid w:val="008F69FC"/>
    <w:rsid w:val="009016EB"/>
    <w:rsid w:val="00902E0C"/>
    <w:rsid w:val="00905A5F"/>
    <w:rsid w:val="00906F6E"/>
    <w:rsid w:val="00915343"/>
    <w:rsid w:val="00916AF5"/>
    <w:rsid w:val="0091740E"/>
    <w:rsid w:val="00921428"/>
    <w:rsid w:val="009228EE"/>
    <w:rsid w:val="00924D23"/>
    <w:rsid w:val="00924F3B"/>
    <w:rsid w:val="00925166"/>
    <w:rsid w:val="00925814"/>
    <w:rsid w:val="00925B1E"/>
    <w:rsid w:val="009268A7"/>
    <w:rsid w:val="0092761E"/>
    <w:rsid w:val="00933393"/>
    <w:rsid w:val="009348F6"/>
    <w:rsid w:val="009349A2"/>
    <w:rsid w:val="00934CBC"/>
    <w:rsid w:val="00935E30"/>
    <w:rsid w:val="00937C8B"/>
    <w:rsid w:val="00940274"/>
    <w:rsid w:val="00943336"/>
    <w:rsid w:val="00950645"/>
    <w:rsid w:val="009517E0"/>
    <w:rsid w:val="009527BC"/>
    <w:rsid w:val="00952CC0"/>
    <w:rsid w:val="00953538"/>
    <w:rsid w:val="00956797"/>
    <w:rsid w:val="00961F83"/>
    <w:rsid w:val="009646DD"/>
    <w:rsid w:val="009658FF"/>
    <w:rsid w:val="009666A4"/>
    <w:rsid w:val="00970089"/>
    <w:rsid w:val="009711A5"/>
    <w:rsid w:val="00971FA2"/>
    <w:rsid w:val="00973335"/>
    <w:rsid w:val="00975FF5"/>
    <w:rsid w:val="00983027"/>
    <w:rsid w:val="009840AA"/>
    <w:rsid w:val="00987621"/>
    <w:rsid w:val="0099155F"/>
    <w:rsid w:val="00991939"/>
    <w:rsid w:val="00993142"/>
    <w:rsid w:val="00993440"/>
    <w:rsid w:val="00993500"/>
    <w:rsid w:val="009944C3"/>
    <w:rsid w:val="00995481"/>
    <w:rsid w:val="00997A95"/>
    <w:rsid w:val="009A010F"/>
    <w:rsid w:val="009A063D"/>
    <w:rsid w:val="009A1B8A"/>
    <w:rsid w:val="009A1BDA"/>
    <w:rsid w:val="009A1D6F"/>
    <w:rsid w:val="009A517B"/>
    <w:rsid w:val="009A55D6"/>
    <w:rsid w:val="009B40CB"/>
    <w:rsid w:val="009B4F91"/>
    <w:rsid w:val="009B55A1"/>
    <w:rsid w:val="009C1822"/>
    <w:rsid w:val="009C18A9"/>
    <w:rsid w:val="009C7628"/>
    <w:rsid w:val="009D0DAE"/>
    <w:rsid w:val="009D1974"/>
    <w:rsid w:val="009E0A4C"/>
    <w:rsid w:val="009E1087"/>
    <w:rsid w:val="009E2240"/>
    <w:rsid w:val="009E311F"/>
    <w:rsid w:val="009E41F3"/>
    <w:rsid w:val="009E7646"/>
    <w:rsid w:val="009F16F1"/>
    <w:rsid w:val="009F21D8"/>
    <w:rsid w:val="009F290A"/>
    <w:rsid w:val="009F3826"/>
    <w:rsid w:val="00A062E6"/>
    <w:rsid w:val="00A06A65"/>
    <w:rsid w:val="00A15DAF"/>
    <w:rsid w:val="00A17ABA"/>
    <w:rsid w:val="00A21960"/>
    <w:rsid w:val="00A2313C"/>
    <w:rsid w:val="00A256BC"/>
    <w:rsid w:val="00A2765F"/>
    <w:rsid w:val="00A32D1F"/>
    <w:rsid w:val="00A34161"/>
    <w:rsid w:val="00A43240"/>
    <w:rsid w:val="00A44D4E"/>
    <w:rsid w:val="00A46485"/>
    <w:rsid w:val="00A47366"/>
    <w:rsid w:val="00A473F4"/>
    <w:rsid w:val="00A47E3F"/>
    <w:rsid w:val="00A5097C"/>
    <w:rsid w:val="00A530C3"/>
    <w:rsid w:val="00A53A2B"/>
    <w:rsid w:val="00A54A08"/>
    <w:rsid w:val="00A5791C"/>
    <w:rsid w:val="00A601E7"/>
    <w:rsid w:val="00A60390"/>
    <w:rsid w:val="00A61D9D"/>
    <w:rsid w:val="00A62069"/>
    <w:rsid w:val="00A67726"/>
    <w:rsid w:val="00A7396E"/>
    <w:rsid w:val="00A74734"/>
    <w:rsid w:val="00A7545C"/>
    <w:rsid w:val="00A7732B"/>
    <w:rsid w:val="00A84577"/>
    <w:rsid w:val="00A957D5"/>
    <w:rsid w:val="00A97059"/>
    <w:rsid w:val="00AA0603"/>
    <w:rsid w:val="00AB11B2"/>
    <w:rsid w:val="00AB1B5E"/>
    <w:rsid w:val="00AB4243"/>
    <w:rsid w:val="00AB68B3"/>
    <w:rsid w:val="00AB7819"/>
    <w:rsid w:val="00AC262C"/>
    <w:rsid w:val="00AD0D15"/>
    <w:rsid w:val="00AD3B2C"/>
    <w:rsid w:val="00AE19C1"/>
    <w:rsid w:val="00AE32F4"/>
    <w:rsid w:val="00AE7F41"/>
    <w:rsid w:val="00AF1BA6"/>
    <w:rsid w:val="00AF319B"/>
    <w:rsid w:val="00AF6052"/>
    <w:rsid w:val="00AF63C5"/>
    <w:rsid w:val="00B008D2"/>
    <w:rsid w:val="00B009E0"/>
    <w:rsid w:val="00B041EC"/>
    <w:rsid w:val="00B04B53"/>
    <w:rsid w:val="00B119E3"/>
    <w:rsid w:val="00B12444"/>
    <w:rsid w:val="00B12FA0"/>
    <w:rsid w:val="00B13506"/>
    <w:rsid w:val="00B159ED"/>
    <w:rsid w:val="00B1630B"/>
    <w:rsid w:val="00B177A6"/>
    <w:rsid w:val="00B22DDB"/>
    <w:rsid w:val="00B23902"/>
    <w:rsid w:val="00B31891"/>
    <w:rsid w:val="00B33775"/>
    <w:rsid w:val="00B33C80"/>
    <w:rsid w:val="00B33DEB"/>
    <w:rsid w:val="00B34A1E"/>
    <w:rsid w:val="00B35E48"/>
    <w:rsid w:val="00B3693D"/>
    <w:rsid w:val="00B36AAF"/>
    <w:rsid w:val="00B417EC"/>
    <w:rsid w:val="00B4431D"/>
    <w:rsid w:val="00B44B99"/>
    <w:rsid w:val="00B500F9"/>
    <w:rsid w:val="00B50968"/>
    <w:rsid w:val="00B53F22"/>
    <w:rsid w:val="00B551D3"/>
    <w:rsid w:val="00B55A59"/>
    <w:rsid w:val="00B66056"/>
    <w:rsid w:val="00B7447B"/>
    <w:rsid w:val="00B7609F"/>
    <w:rsid w:val="00B776A3"/>
    <w:rsid w:val="00B821B5"/>
    <w:rsid w:val="00B837CA"/>
    <w:rsid w:val="00B84779"/>
    <w:rsid w:val="00B91A21"/>
    <w:rsid w:val="00B97823"/>
    <w:rsid w:val="00BA2617"/>
    <w:rsid w:val="00BB0EA1"/>
    <w:rsid w:val="00BB27FF"/>
    <w:rsid w:val="00BC0C2F"/>
    <w:rsid w:val="00BC0CCC"/>
    <w:rsid w:val="00BC21A6"/>
    <w:rsid w:val="00BC3CD6"/>
    <w:rsid w:val="00BC473F"/>
    <w:rsid w:val="00BC4D70"/>
    <w:rsid w:val="00BD0342"/>
    <w:rsid w:val="00BD1EBD"/>
    <w:rsid w:val="00BD2CCD"/>
    <w:rsid w:val="00BD4159"/>
    <w:rsid w:val="00BD6E8E"/>
    <w:rsid w:val="00BD7189"/>
    <w:rsid w:val="00BD7619"/>
    <w:rsid w:val="00BE0944"/>
    <w:rsid w:val="00BE2E88"/>
    <w:rsid w:val="00BE5199"/>
    <w:rsid w:val="00BE78EA"/>
    <w:rsid w:val="00BE79AA"/>
    <w:rsid w:val="00BF4C37"/>
    <w:rsid w:val="00C00B47"/>
    <w:rsid w:val="00C01FF4"/>
    <w:rsid w:val="00C071C1"/>
    <w:rsid w:val="00C1000A"/>
    <w:rsid w:val="00C12136"/>
    <w:rsid w:val="00C150D1"/>
    <w:rsid w:val="00C16D1B"/>
    <w:rsid w:val="00C17815"/>
    <w:rsid w:val="00C202FC"/>
    <w:rsid w:val="00C2134A"/>
    <w:rsid w:val="00C21A19"/>
    <w:rsid w:val="00C22E1D"/>
    <w:rsid w:val="00C24797"/>
    <w:rsid w:val="00C25C3C"/>
    <w:rsid w:val="00C25D00"/>
    <w:rsid w:val="00C2711E"/>
    <w:rsid w:val="00C3015C"/>
    <w:rsid w:val="00C30A18"/>
    <w:rsid w:val="00C30AD0"/>
    <w:rsid w:val="00C30FBF"/>
    <w:rsid w:val="00C323B8"/>
    <w:rsid w:val="00C3242E"/>
    <w:rsid w:val="00C32CC7"/>
    <w:rsid w:val="00C3497E"/>
    <w:rsid w:val="00C34C03"/>
    <w:rsid w:val="00C36791"/>
    <w:rsid w:val="00C37D06"/>
    <w:rsid w:val="00C4198A"/>
    <w:rsid w:val="00C4399A"/>
    <w:rsid w:val="00C450EC"/>
    <w:rsid w:val="00C47104"/>
    <w:rsid w:val="00C60F0D"/>
    <w:rsid w:val="00C675DA"/>
    <w:rsid w:val="00C725F4"/>
    <w:rsid w:val="00C7457F"/>
    <w:rsid w:val="00C746C6"/>
    <w:rsid w:val="00C766A0"/>
    <w:rsid w:val="00C77210"/>
    <w:rsid w:val="00C800C9"/>
    <w:rsid w:val="00C80152"/>
    <w:rsid w:val="00C84ACA"/>
    <w:rsid w:val="00C867BF"/>
    <w:rsid w:val="00C869D5"/>
    <w:rsid w:val="00C90C5C"/>
    <w:rsid w:val="00C959F8"/>
    <w:rsid w:val="00CA065C"/>
    <w:rsid w:val="00CA24FA"/>
    <w:rsid w:val="00CA5352"/>
    <w:rsid w:val="00CA6CE2"/>
    <w:rsid w:val="00CB11DB"/>
    <w:rsid w:val="00CB1343"/>
    <w:rsid w:val="00CB2AF9"/>
    <w:rsid w:val="00CB4586"/>
    <w:rsid w:val="00CB4769"/>
    <w:rsid w:val="00CB6570"/>
    <w:rsid w:val="00CB6CBD"/>
    <w:rsid w:val="00CB6E96"/>
    <w:rsid w:val="00CC01BE"/>
    <w:rsid w:val="00CC428B"/>
    <w:rsid w:val="00CC5E96"/>
    <w:rsid w:val="00CD36D5"/>
    <w:rsid w:val="00CD4C08"/>
    <w:rsid w:val="00CD74F2"/>
    <w:rsid w:val="00CD7D03"/>
    <w:rsid w:val="00CE7D48"/>
    <w:rsid w:val="00CF0EB2"/>
    <w:rsid w:val="00CF0F1D"/>
    <w:rsid w:val="00CF1487"/>
    <w:rsid w:val="00CF27CC"/>
    <w:rsid w:val="00CF28E8"/>
    <w:rsid w:val="00CF3233"/>
    <w:rsid w:val="00CF62B8"/>
    <w:rsid w:val="00CF7430"/>
    <w:rsid w:val="00CF7443"/>
    <w:rsid w:val="00CF76B5"/>
    <w:rsid w:val="00D0198A"/>
    <w:rsid w:val="00D050A0"/>
    <w:rsid w:val="00D076F1"/>
    <w:rsid w:val="00D10CEA"/>
    <w:rsid w:val="00D10F15"/>
    <w:rsid w:val="00D12CC3"/>
    <w:rsid w:val="00D13264"/>
    <w:rsid w:val="00D21283"/>
    <w:rsid w:val="00D214D0"/>
    <w:rsid w:val="00D23115"/>
    <w:rsid w:val="00D24DAC"/>
    <w:rsid w:val="00D26217"/>
    <w:rsid w:val="00D26732"/>
    <w:rsid w:val="00D26BBF"/>
    <w:rsid w:val="00D33660"/>
    <w:rsid w:val="00D341A1"/>
    <w:rsid w:val="00D360D5"/>
    <w:rsid w:val="00D36B33"/>
    <w:rsid w:val="00D372DD"/>
    <w:rsid w:val="00D37FBA"/>
    <w:rsid w:val="00D411A8"/>
    <w:rsid w:val="00D4165C"/>
    <w:rsid w:val="00D433B4"/>
    <w:rsid w:val="00D47966"/>
    <w:rsid w:val="00D503FF"/>
    <w:rsid w:val="00D508E0"/>
    <w:rsid w:val="00D5378E"/>
    <w:rsid w:val="00D542D6"/>
    <w:rsid w:val="00D54D91"/>
    <w:rsid w:val="00D60C73"/>
    <w:rsid w:val="00D62319"/>
    <w:rsid w:val="00D62907"/>
    <w:rsid w:val="00D752D9"/>
    <w:rsid w:val="00D7643E"/>
    <w:rsid w:val="00D80354"/>
    <w:rsid w:val="00D82858"/>
    <w:rsid w:val="00D82F51"/>
    <w:rsid w:val="00D83703"/>
    <w:rsid w:val="00D83A76"/>
    <w:rsid w:val="00D83DCD"/>
    <w:rsid w:val="00D844AE"/>
    <w:rsid w:val="00D84638"/>
    <w:rsid w:val="00D846DB"/>
    <w:rsid w:val="00D86FF5"/>
    <w:rsid w:val="00D8789A"/>
    <w:rsid w:val="00D87BD0"/>
    <w:rsid w:val="00D96FD1"/>
    <w:rsid w:val="00D97E3B"/>
    <w:rsid w:val="00DA1BD0"/>
    <w:rsid w:val="00DA27CC"/>
    <w:rsid w:val="00DA58B6"/>
    <w:rsid w:val="00DA7853"/>
    <w:rsid w:val="00DB418E"/>
    <w:rsid w:val="00DB6A22"/>
    <w:rsid w:val="00DB6EB6"/>
    <w:rsid w:val="00DC4B66"/>
    <w:rsid w:val="00DC56BF"/>
    <w:rsid w:val="00DD103F"/>
    <w:rsid w:val="00DD112D"/>
    <w:rsid w:val="00DD1C2D"/>
    <w:rsid w:val="00DD274D"/>
    <w:rsid w:val="00DD4146"/>
    <w:rsid w:val="00DD7D2F"/>
    <w:rsid w:val="00DD7FF8"/>
    <w:rsid w:val="00DE66A3"/>
    <w:rsid w:val="00DF79E5"/>
    <w:rsid w:val="00E00D8B"/>
    <w:rsid w:val="00E0206D"/>
    <w:rsid w:val="00E02711"/>
    <w:rsid w:val="00E04DA8"/>
    <w:rsid w:val="00E06846"/>
    <w:rsid w:val="00E07D9A"/>
    <w:rsid w:val="00E1369B"/>
    <w:rsid w:val="00E178CC"/>
    <w:rsid w:val="00E21066"/>
    <w:rsid w:val="00E239B4"/>
    <w:rsid w:val="00E269A1"/>
    <w:rsid w:val="00E26AD9"/>
    <w:rsid w:val="00E30BB0"/>
    <w:rsid w:val="00E34EF9"/>
    <w:rsid w:val="00E403C9"/>
    <w:rsid w:val="00E446AE"/>
    <w:rsid w:val="00E55838"/>
    <w:rsid w:val="00E60AC8"/>
    <w:rsid w:val="00E64057"/>
    <w:rsid w:val="00E7017B"/>
    <w:rsid w:val="00E75065"/>
    <w:rsid w:val="00E76B04"/>
    <w:rsid w:val="00E77D20"/>
    <w:rsid w:val="00E824F7"/>
    <w:rsid w:val="00E84550"/>
    <w:rsid w:val="00E8496C"/>
    <w:rsid w:val="00E9014B"/>
    <w:rsid w:val="00E91E68"/>
    <w:rsid w:val="00E929A1"/>
    <w:rsid w:val="00E94793"/>
    <w:rsid w:val="00E97E5D"/>
    <w:rsid w:val="00EA1287"/>
    <w:rsid w:val="00EA2FE4"/>
    <w:rsid w:val="00EA3014"/>
    <w:rsid w:val="00EA4DE9"/>
    <w:rsid w:val="00EA5230"/>
    <w:rsid w:val="00EA7EA2"/>
    <w:rsid w:val="00EB0544"/>
    <w:rsid w:val="00EB088A"/>
    <w:rsid w:val="00EB0A80"/>
    <w:rsid w:val="00EB4FDE"/>
    <w:rsid w:val="00EB59C5"/>
    <w:rsid w:val="00EB79A2"/>
    <w:rsid w:val="00EC3091"/>
    <w:rsid w:val="00EC5C4D"/>
    <w:rsid w:val="00ED105C"/>
    <w:rsid w:val="00ED44A5"/>
    <w:rsid w:val="00ED47EC"/>
    <w:rsid w:val="00EE0C2C"/>
    <w:rsid w:val="00EE0FE2"/>
    <w:rsid w:val="00EE4771"/>
    <w:rsid w:val="00EE498A"/>
    <w:rsid w:val="00EE57A7"/>
    <w:rsid w:val="00EF0783"/>
    <w:rsid w:val="00EF1A93"/>
    <w:rsid w:val="00EF32B3"/>
    <w:rsid w:val="00EF6A3E"/>
    <w:rsid w:val="00EF7F71"/>
    <w:rsid w:val="00F02443"/>
    <w:rsid w:val="00F06A39"/>
    <w:rsid w:val="00F12213"/>
    <w:rsid w:val="00F13313"/>
    <w:rsid w:val="00F1752C"/>
    <w:rsid w:val="00F21B7D"/>
    <w:rsid w:val="00F2323D"/>
    <w:rsid w:val="00F267B4"/>
    <w:rsid w:val="00F26C75"/>
    <w:rsid w:val="00F30182"/>
    <w:rsid w:val="00F35556"/>
    <w:rsid w:val="00F364A7"/>
    <w:rsid w:val="00F37DDA"/>
    <w:rsid w:val="00F44D4C"/>
    <w:rsid w:val="00F46A9B"/>
    <w:rsid w:val="00F51FDE"/>
    <w:rsid w:val="00F5397C"/>
    <w:rsid w:val="00F546C1"/>
    <w:rsid w:val="00F54E47"/>
    <w:rsid w:val="00F55880"/>
    <w:rsid w:val="00F6027D"/>
    <w:rsid w:val="00F60596"/>
    <w:rsid w:val="00F613AF"/>
    <w:rsid w:val="00F657BF"/>
    <w:rsid w:val="00F67CBE"/>
    <w:rsid w:val="00F70403"/>
    <w:rsid w:val="00F72101"/>
    <w:rsid w:val="00F752A8"/>
    <w:rsid w:val="00F83ABF"/>
    <w:rsid w:val="00F84FAC"/>
    <w:rsid w:val="00F8587D"/>
    <w:rsid w:val="00F86716"/>
    <w:rsid w:val="00F867A7"/>
    <w:rsid w:val="00F86E01"/>
    <w:rsid w:val="00F91228"/>
    <w:rsid w:val="00F91E66"/>
    <w:rsid w:val="00F9692F"/>
    <w:rsid w:val="00FA0A2E"/>
    <w:rsid w:val="00FA3D10"/>
    <w:rsid w:val="00FA637A"/>
    <w:rsid w:val="00FA675D"/>
    <w:rsid w:val="00FA78F1"/>
    <w:rsid w:val="00FA7A3F"/>
    <w:rsid w:val="00FB0B24"/>
    <w:rsid w:val="00FB4FEA"/>
    <w:rsid w:val="00FB6730"/>
    <w:rsid w:val="00FB7575"/>
    <w:rsid w:val="00FC0001"/>
    <w:rsid w:val="00FC0366"/>
    <w:rsid w:val="00FC46FD"/>
    <w:rsid w:val="00FC59AC"/>
    <w:rsid w:val="00FD4637"/>
    <w:rsid w:val="00FD7C11"/>
    <w:rsid w:val="00FE002D"/>
    <w:rsid w:val="00FE0C7B"/>
    <w:rsid w:val="00FF0A2A"/>
    <w:rsid w:val="00FF343E"/>
    <w:rsid w:val="00FF41D3"/>
    <w:rsid w:val="00FF41E3"/>
    <w:rsid w:val="00FF67A5"/>
  </w:rsids>
  <m:mathPr>
    <m:mathFont m:val="Cambria Math"/>
    <m:brkBin m:val="before"/>
    <m:brkBinSub m:val="--"/>
    <m:smallFrac m:val="0"/>
    <m:dispDef/>
    <m:lMargin m:val="0"/>
    <m:rMargin m:val="0"/>
    <m:defJc m:val="centerGroup"/>
    <m:wrapIndent m:val="1440"/>
    <m:intLim m:val="subSup"/>
    <m:naryLim m:val="undOvr"/>
  </m:mathPr>
  <w:themeFontLang w:val="de-CH" w:eastAsia="zh-CN"/>
  <w:clrSchemeMapping w:bg1="light1" w:t1="dark1" w:bg2="light2" w:t2="dark2" w:accent1="accent1" w:accent2="accent2" w:accent3="accent3" w:accent4="accent4" w:accent5="accent5" w:accent6="accent6" w:hyperlink="hyperlink" w:followedHyperlink="followedHyperlink"/>
  <w:shapeDefaults>
    <o:shapedefaults v:ext="edit" spidmax="106497"/>
    <o:shapelayout v:ext="edit">
      <o:idmap v:ext="edit" data="1"/>
    </o:shapelayout>
  </w:shapeDefaults>
  <w:decimalSymbol w:val="."/>
  <w:listSeparator w:val=";"/>
  <w14:docId w14:val="21554463"/>
  <w15:docId w15:val="{F3B31D9E-C404-4545-A8E9-35998C31F0F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e-CH" w:eastAsia="en-US" w:bidi="ar-SA"/>
      </w:rPr>
    </w:rPrDefault>
    <w:pPrDefault>
      <w:pPr>
        <w:spacing w:after="200" w:line="260" w:lineRule="exac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E25A12"/>
    <w:pPr>
      <w:spacing w:after="120" w:line="260" w:lineRule="atLeast"/>
    </w:pPr>
    <w:rPr>
      <w:rFonts w:ascii="Segoe UI" w:hAnsi="Segoe UI"/>
      <w:sz w:val="20"/>
    </w:rPr>
  </w:style>
  <w:style w:type="paragraph" w:styleId="berschrift1">
    <w:name w:val="heading 1"/>
    <w:basedOn w:val="NormalLeft"/>
    <w:next w:val="StandardEinzug13"/>
    <w:link w:val="berschrift1Zchn"/>
    <w:uiPriority w:val="9"/>
    <w:qFormat/>
    <w:rsid w:val="0002790F"/>
    <w:pPr>
      <w:keepNext/>
      <w:numPr>
        <w:numId w:val="5"/>
      </w:numPr>
      <w:spacing w:before="220"/>
      <w:ind w:left="737" w:hanging="737"/>
      <w:outlineLvl w:val="0"/>
    </w:pPr>
    <w:rPr>
      <w:b/>
    </w:rPr>
  </w:style>
  <w:style w:type="paragraph" w:styleId="berschrift2">
    <w:name w:val="heading 2"/>
    <w:basedOn w:val="berschrift1"/>
    <w:next w:val="StandardEinzug13"/>
    <w:link w:val="berschrift2Zchn"/>
    <w:uiPriority w:val="9"/>
    <w:unhideWhenUsed/>
    <w:qFormat/>
    <w:rsid w:val="0002790F"/>
    <w:pPr>
      <w:numPr>
        <w:ilvl w:val="1"/>
      </w:numPr>
      <w:spacing w:before="120" w:after="60"/>
      <w:ind w:left="737" w:hanging="737"/>
      <w:outlineLvl w:val="1"/>
    </w:pPr>
  </w:style>
  <w:style w:type="paragraph" w:styleId="berschrift3">
    <w:name w:val="heading 3"/>
    <w:basedOn w:val="berschrift1"/>
    <w:next w:val="StandardEinzug13"/>
    <w:link w:val="berschrift3Zchn"/>
    <w:uiPriority w:val="9"/>
    <w:unhideWhenUsed/>
    <w:qFormat/>
    <w:rsid w:val="0002790F"/>
    <w:pPr>
      <w:numPr>
        <w:ilvl w:val="2"/>
      </w:numPr>
      <w:spacing w:before="120" w:after="60"/>
      <w:ind w:left="737" w:hanging="737"/>
      <w:outlineLvl w:val="2"/>
    </w:pPr>
  </w:style>
  <w:style w:type="paragraph" w:styleId="berschrift4">
    <w:name w:val="heading 4"/>
    <w:basedOn w:val="berschrift1"/>
    <w:next w:val="StandardEinzug13"/>
    <w:link w:val="berschrift4Zchn"/>
    <w:uiPriority w:val="9"/>
    <w:unhideWhenUsed/>
    <w:qFormat/>
    <w:rsid w:val="0002790F"/>
    <w:pPr>
      <w:numPr>
        <w:ilvl w:val="3"/>
      </w:numPr>
      <w:spacing w:before="120" w:after="60"/>
      <w:ind w:left="737" w:hanging="737"/>
      <w:outlineLvl w:val="3"/>
    </w:pPr>
  </w:style>
  <w:style w:type="paragraph" w:styleId="berschrift5">
    <w:name w:val="heading 5"/>
    <w:basedOn w:val="Standard"/>
    <w:next w:val="Standard"/>
    <w:link w:val="berschrift5Zchn"/>
    <w:uiPriority w:val="9"/>
    <w:semiHidden/>
    <w:unhideWhenUsed/>
    <w:rsid w:val="00AA242E"/>
    <w:pPr>
      <w:keepNext/>
      <w:keepLines/>
      <w:spacing w:before="40" w:after="0"/>
      <w:outlineLvl w:val="4"/>
    </w:pPr>
    <w:rPr>
      <w:rFonts w:asciiTheme="majorHAnsi" w:eastAsiaTheme="majorEastAsia" w:hAnsiTheme="majorHAnsi" w:cstheme="majorBidi"/>
      <w:color w:val="00578C" w:themeColor="accent1" w:themeShade="BF"/>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Betreff">
    <w:name w:val="Betreff"/>
    <w:basedOn w:val="Standard"/>
    <w:next w:val="Standard"/>
    <w:link w:val="BetreffZchn"/>
    <w:rsid w:val="00DB7730"/>
    <w:pPr>
      <w:spacing w:after="260"/>
    </w:pPr>
    <w:rPr>
      <w:b/>
      <w:sz w:val="22"/>
    </w:rPr>
  </w:style>
  <w:style w:type="paragraph" w:styleId="Titel">
    <w:name w:val="Title"/>
    <w:basedOn w:val="TitelkleinerAbstandnach"/>
    <w:next w:val="Standard"/>
    <w:link w:val="TitelZchn"/>
    <w:uiPriority w:val="10"/>
    <w:qFormat/>
    <w:rsid w:val="00E86742"/>
    <w:pPr>
      <w:spacing w:after="520"/>
    </w:pPr>
  </w:style>
  <w:style w:type="character" w:customStyle="1" w:styleId="TitelZchn">
    <w:name w:val="Titel Zchn"/>
    <w:basedOn w:val="Absatz-Standardschriftart"/>
    <w:link w:val="Titel"/>
    <w:uiPriority w:val="10"/>
    <w:rsid w:val="00E86742"/>
    <w:rPr>
      <w:rFonts w:asciiTheme="majorHAnsi" w:hAnsiTheme="majorHAnsi"/>
      <w:b/>
      <w:sz w:val="28"/>
    </w:rPr>
  </w:style>
  <w:style w:type="character" w:customStyle="1" w:styleId="berschrift1Zchn">
    <w:name w:val="Überschrift 1 Zchn"/>
    <w:basedOn w:val="Absatz-Standardschriftart"/>
    <w:link w:val="berschrift1"/>
    <w:uiPriority w:val="9"/>
    <w:rsid w:val="0002790F"/>
    <w:rPr>
      <w:rFonts w:ascii="Segoe UI" w:hAnsi="Segoe UI"/>
      <w:b/>
      <w:sz w:val="20"/>
    </w:rPr>
  </w:style>
  <w:style w:type="paragraph" w:styleId="Untertitel">
    <w:name w:val="Subtitle"/>
    <w:basedOn w:val="NormalLeft"/>
    <w:next w:val="Standard"/>
    <w:link w:val="UntertitelZchn"/>
    <w:uiPriority w:val="11"/>
    <w:qFormat/>
    <w:rsid w:val="00DB7730"/>
    <w:pPr>
      <w:spacing w:before="520" w:after="260"/>
    </w:pPr>
    <w:rPr>
      <w:b/>
      <w:sz w:val="22"/>
    </w:rPr>
  </w:style>
  <w:style w:type="character" w:customStyle="1" w:styleId="UntertitelZchn">
    <w:name w:val="Untertitel Zchn"/>
    <w:basedOn w:val="Absatz-Standardschriftart"/>
    <w:link w:val="Untertitel"/>
    <w:uiPriority w:val="11"/>
    <w:rsid w:val="00DB7730"/>
    <w:rPr>
      <w:rFonts w:ascii="Segoe UI" w:hAnsi="Segoe UI"/>
      <w:b/>
    </w:rPr>
  </w:style>
  <w:style w:type="character" w:customStyle="1" w:styleId="berschrift2Zchn">
    <w:name w:val="Überschrift 2 Zchn"/>
    <w:basedOn w:val="Absatz-Standardschriftart"/>
    <w:link w:val="berschrift2"/>
    <w:uiPriority w:val="9"/>
    <w:rsid w:val="0002790F"/>
    <w:rPr>
      <w:rFonts w:ascii="Segoe UI" w:hAnsi="Segoe UI"/>
      <w:b/>
      <w:sz w:val="20"/>
    </w:rPr>
  </w:style>
  <w:style w:type="character" w:customStyle="1" w:styleId="berschrift3Zchn">
    <w:name w:val="Überschrift 3 Zchn"/>
    <w:basedOn w:val="Absatz-Standardschriftart"/>
    <w:link w:val="berschrift3"/>
    <w:uiPriority w:val="9"/>
    <w:rsid w:val="0002790F"/>
    <w:rPr>
      <w:rFonts w:ascii="Segoe UI" w:hAnsi="Segoe UI"/>
      <w:b/>
      <w:sz w:val="20"/>
    </w:rPr>
  </w:style>
  <w:style w:type="character" w:customStyle="1" w:styleId="berschrift4Zchn">
    <w:name w:val="Überschrift 4 Zchn"/>
    <w:basedOn w:val="Absatz-Standardschriftart"/>
    <w:link w:val="berschrift4"/>
    <w:uiPriority w:val="9"/>
    <w:rsid w:val="0002790F"/>
    <w:rPr>
      <w:rFonts w:ascii="Segoe UI" w:hAnsi="Segoe UI"/>
      <w:b/>
      <w:sz w:val="20"/>
    </w:rPr>
  </w:style>
  <w:style w:type="paragraph" w:customStyle="1" w:styleId="ListAlphabetic">
    <w:name w:val="ListAlphabetic"/>
    <w:basedOn w:val="NormalLeft"/>
    <w:rsid w:val="000A6E4F"/>
    <w:pPr>
      <w:numPr>
        <w:numId w:val="1"/>
      </w:numPr>
      <w:contextualSpacing/>
    </w:pPr>
  </w:style>
  <w:style w:type="paragraph" w:styleId="Listenabsatz">
    <w:name w:val="List Paragraph"/>
    <w:basedOn w:val="Standard"/>
    <w:uiPriority w:val="34"/>
    <w:qFormat/>
    <w:rsid w:val="004D7849"/>
    <w:pPr>
      <w:ind w:left="720"/>
      <w:contextualSpacing/>
    </w:pPr>
  </w:style>
  <w:style w:type="paragraph" w:customStyle="1" w:styleId="ListNumeric">
    <w:name w:val="ListNumeric"/>
    <w:basedOn w:val="NormalLeft"/>
    <w:rsid w:val="00B10C2C"/>
    <w:pPr>
      <w:numPr>
        <w:numId w:val="2"/>
      </w:numPr>
    </w:pPr>
  </w:style>
  <w:style w:type="paragraph" w:customStyle="1" w:styleId="ListLine">
    <w:name w:val="ListLine"/>
    <w:basedOn w:val="NormalLeft"/>
    <w:rsid w:val="000A6E4F"/>
    <w:pPr>
      <w:numPr>
        <w:numId w:val="3"/>
      </w:numPr>
      <w:contextualSpacing/>
    </w:pPr>
  </w:style>
  <w:style w:type="paragraph" w:customStyle="1" w:styleId="ListBullet">
    <w:name w:val="ListBullet"/>
    <w:basedOn w:val="NormalLeft"/>
    <w:rsid w:val="000A6E4F"/>
    <w:pPr>
      <w:numPr>
        <w:numId w:val="4"/>
      </w:numPr>
      <w:contextualSpacing/>
    </w:pPr>
  </w:style>
  <w:style w:type="paragraph" w:customStyle="1" w:styleId="Transmission">
    <w:name w:val="Transmission"/>
    <w:basedOn w:val="KeinLeerraum"/>
    <w:link w:val="TransmissionZchn"/>
    <w:rsid w:val="00DB7730"/>
    <w:pPr>
      <w:spacing w:after="120"/>
    </w:pPr>
    <w:rPr>
      <w:b/>
    </w:rPr>
  </w:style>
  <w:style w:type="paragraph" w:customStyle="1" w:styleId="EnclosuresBox">
    <w:name w:val="EnclosuresBox"/>
    <w:basedOn w:val="KeinLeerraum"/>
    <w:rsid w:val="000A7E50"/>
    <w:pPr>
      <w:tabs>
        <w:tab w:val="left" w:pos="992"/>
      </w:tabs>
      <w:spacing w:before="40"/>
      <w:ind w:left="992" w:hanging="992"/>
    </w:pPr>
  </w:style>
  <w:style w:type="paragraph" w:styleId="Verzeichnis1">
    <w:name w:val="toc 1"/>
    <w:basedOn w:val="NormalLeft"/>
    <w:next w:val="Standard"/>
    <w:autoRedefine/>
    <w:uiPriority w:val="39"/>
    <w:unhideWhenUsed/>
    <w:rsid w:val="00DB3F82"/>
    <w:pPr>
      <w:tabs>
        <w:tab w:val="left" w:pos="567"/>
        <w:tab w:val="right" w:leader="dot" w:pos="9072"/>
      </w:tabs>
      <w:spacing w:before="240"/>
      <w:ind w:left="567" w:hanging="567"/>
    </w:pPr>
    <w:rPr>
      <w:b/>
    </w:rPr>
  </w:style>
  <w:style w:type="paragraph" w:styleId="Verzeichnis2">
    <w:name w:val="toc 2"/>
    <w:basedOn w:val="Verzeichnis1"/>
    <w:next w:val="Standard"/>
    <w:autoRedefine/>
    <w:uiPriority w:val="39"/>
    <w:unhideWhenUsed/>
    <w:rsid w:val="001E2AC6"/>
    <w:pPr>
      <w:spacing w:before="0" w:after="80"/>
    </w:pPr>
    <w:rPr>
      <w:b w:val="0"/>
    </w:rPr>
  </w:style>
  <w:style w:type="paragraph" w:styleId="Verzeichnis3">
    <w:name w:val="toc 3"/>
    <w:basedOn w:val="Verzeichnis2"/>
    <w:next w:val="Standard"/>
    <w:autoRedefine/>
    <w:uiPriority w:val="39"/>
    <w:unhideWhenUsed/>
    <w:rsid w:val="001E2AC6"/>
    <w:pPr>
      <w:spacing w:after="40"/>
    </w:pPr>
  </w:style>
  <w:style w:type="character" w:customStyle="1" w:styleId="berschrift5Zchn">
    <w:name w:val="Überschrift 5 Zchn"/>
    <w:basedOn w:val="Absatz-Standardschriftart"/>
    <w:link w:val="berschrift5"/>
    <w:uiPriority w:val="9"/>
    <w:semiHidden/>
    <w:rsid w:val="00AA242E"/>
    <w:rPr>
      <w:rFonts w:asciiTheme="majorHAnsi" w:eastAsiaTheme="majorEastAsia" w:hAnsiTheme="majorHAnsi" w:cstheme="majorBidi"/>
      <w:color w:val="00578C" w:themeColor="accent1" w:themeShade="BF"/>
      <w:sz w:val="20"/>
    </w:rPr>
  </w:style>
  <w:style w:type="paragraph" w:customStyle="1" w:styleId="DraftText">
    <w:name w:val="DraftText"/>
    <w:basedOn w:val="KeinLeerraum"/>
    <w:rsid w:val="003146A3"/>
    <w:pPr>
      <w:spacing w:line="204" w:lineRule="auto"/>
      <w:jc w:val="center"/>
    </w:pPr>
    <w:rPr>
      <w:rFonts w:ascii="Calibri" w:hAnsi="Calibri"/>
      <w:b/>
      <w:smallCaps/>
      <w:color w:val="E6E6E6"/>
      <w:sz w:val="300"/>
    </w:rPr>
  </w:style>
  <w:style w:type="paragraph" w:styleId="Inhaltsverzeichnisberschrift">
    <w:name w:val="TOC Heading"/>
    <w:basedOn w:val="Titel"/>
    <w:next w:val="Standard"/>
    <w:uiPriority w:val="39"/>
    <w:unhideWhenUsed/>
    <w:qFormat/>
    <w:rsid w:val="003A6C79"/>
  </w:style>
  <w:style w:type="paragraph" w:customStyle="1" w:styleId="invisibleLine">
    <w:name w:val="invisibleLine"/>
    <w:basedOn w:val="KeinLeerraum"/>
    <w:qFormat/>
    <w:rsid w:val="001A3EC7"/>
    <w:pPr>
      <w:spacing w:line="14" w:lineRule="auto"/>
    </w:pPr>
    <w:rPr>
      <w:color w:val="FFFFFF" w:themeColor="background1"/>
      <w:sz w:val="2"/>
    </w:rPr>
  </w:style>
  <w:style w:type="paragraph" w:styleId="Fuzeile">
    <w:name w:val="footer"/>
    <w:basedOn w:val="Kopfzeile"/>
    <w:link w:val="FuzeileZchn"/>
    <w:uiPriority w:val="99"/>
    <w:unhideWhenUsed/>
    <w:rsid w:val="00874831"/>
    <w:rPr>
      <w:sz w:val="20"/>
    </w:rPr>
  </w:style>
  <w:style w:type="character" w:customStyle="1" w:styleId="FuzeileZchn">
    <w:name w:val="Fußzeile Zchn"/>
    <w:basedOn w:val="Absatz-Standardschriftart"/>
    <w:link w:val="Fuzeile"/>
    <w:uiPriority w:val="99"/>
    <w:rsid w:val="00874831"/>
    <w:rPr>
      <w:rFonts w:ascii="Segoe UI" w:hAnsi="Segoe UI"/>
      <w:sz w:val="20"/>
    </w:rPr>
  </w:style>
  <w:style w:type="paragraph" w:styleId="Funotentext">
    <w:name w:val="footnote text"/>
    <w:basedOn w:val="KeinLeerraum"/>
    <w:link w:val="FunotentextZchn"/>
    <w:uiPriority w:val="99"/>
    <w:unhideWhenUsed/>
    <w:rsid w:val="009E32DC"/>
    <w:pPr>
      <w:spacing w:after="60"/>
    </w:pPr>
    <w:rPr>
      <w:szCs w:val="20"/>
    </w:rPr>
  </w:style>
  <w:style w:type="character" w:customStyle="1" w:styleId="FunotentextZchn">
    <w:name w:val="Fußnotentext Zchn"/>
    <w:basedOn w:val="Absatz-Standardschriftart"/>
    <w:link w:val="Funotentext"/>
    <w:uiPriority w:val="99"/>
    <w:rsid w:val="00F44995"/>
    <w:rPr>
      <w:sz w:val="20"/>
      <w:szCs w:val="20"/>
    </w:rPr>
  </w:style>
  <w:style w:type="character" w:styleId="Hervorhebung">
    <w:name w:val="Emphasis"/>
    <w:basedOn w:val="Absatz-Standardschriftart"/>
    <w:uiPriority w:val="20"/>
    <w:qFormat/>
    <w:rsid w:val="000C5980"/>
    <w:rPr>
      <w:b/>
      <w:i w:val="0"/>
      <w:iCs/>
      <w:color w:val="0075BC" w:themeColor="accent1"/>
    </w:rPr>
  </w:style>
  <w:style w:type="character" w:styleId="SchwacheHervorhebung">
    <w:name w:val="Subtle Emphasis"/>
    <w:basedOn w:val="Absatz-Standardschriftart"/>
    <w:uiPriority w:val="19"/>
    <w:rsid w:val="0005642B"/>
    <w:rPr>
      <w:i/>
      <w:iCs/>
      <w:color w:val="404040" w:themeColor="text1" w:themeTint="BF"/>
    </w:rPr>
  </w:style>
  <w:style w:type="character" w:styleId="IntensiveHervorhebung">
    <w:name w:val="Intense Emphasis"/>
    <w:basedOn w:val="Absatz-Standardschriftart"/>
    <w:uiPriority w:val="21"/>
    <w:rsid w:val="0005642B"/>
    <w:rPr>
      <w:i/>
      <w:iCs/>
      <w:color w:val="0075BC" w:themeColor="accent1"/>
    </w:rPr>
  </w:style>
  <w:style w:type="paragraph" w:styleId="Kopfzeile">
    <w:name w:val="header"/>
    <w:basedOn w:val="KeinLeerraum"/>
    <w:link w:val="KopfzeileZchn"/>
    <w:uiPriority w:val="99"/>
    <w:unhideWhenUsed/>
    <w:rsid w:val="007A7CB8"/>
    <w:pPr>
      <w:tabs>
        <w:tab w:val="center" w:pos="4536"/>
        <w:tab w:val="right" w:pos="9072"/>
      </w:tabs>
      <w:spacing w:line="240" w:lineRule="auto"/>
    </w:pPr>
    <w:rPr>
      <w:sz w:val="18"/>
    </w:rPr>
  </w:style>
  <w:style w:type="character" w:customStyle="1" w:styleId="KopfzeileZchn">
    <w:name w:val="Kopfzeile Zchn"/>
    <w:basedOn w:val="Absatz-Standardschriftart"/>
    <w:link w:val="Kopfzeile"/>
    <w:uiPriority w:val="99"/>
    <w:rsid w:val="007A7CB8"/>
    <w:rPr>
      <w:sz w:val="18"/>
    </w:rPr>
  </w:style>
  <w:style w:type="paragraph" w:styleId="Anrede">
    <w:name w:val="Salutation"/>
    <w:basedOn w:val="Standard"/>
    <w:next w:val="Standard"/>
    <w:link w:val="AnredeZchn"/>
    <w:uiPriority w:val="99"/>
    <w:unhideWhenUsed/>
    <w:rsid w:val="00BD5EB4"/>
    <w:pPr>
      <w:spacing w:after="260"/>
    </w:pPr>
  </w:style>
  <w:style w:type="character" w:customStyle="1" w:styleId="AnredeZchn">
    <w:name w:val="Anrede Zchn"/>
    <w:basedOn w:val="Absatz-Standardschriftart"/>
    <w:link w:val="Anrede"/>
    <w:uiPriority w:val="99"/>
    <w:rsid w:val="00BD5EB4"/>
    <w:rPr>
      <w:rFonts w:ascii="Segoe UI" w:hAnsi="Segoe UI"/>
      <w:sz w:val="20"/>
    </w:rPr>
  </w:style>
  <w:style w:type="character" w:styleId="Fett">
    <w:name w:val="Strong"/>
    <w:basedOn w:val="Absatz-Standardschriftart"/>
    <w:uiPriority w:val="22"/>
    <w:rsid w:val="00DB7730"/>
    <w:rPr>
      <w:rFonts w:ascii="Segoe UI" w:hAnsi="Segoe UI"/>
      <w:b/>
      <w:bCs/>
    </w:rPr>
  </w:style>
  <w:style w:type="paragraph" w:styleId="Gruformel">
    <w:name w:val="Closing"/>
    <w:basedOn w:val="NormalLeft"/>
    <w:link w:val="GruformelZchn"/>
    <w:uiPriority w:val="99"/>
    <w:unhideWhenUsed/>
    <w:rsid w:val="00D713F1"/>
  </w:style>
  <w:style w:type="character" w:customStyle="1" w:styleId="GruformelZchn">
    <w:name w:val="Grußformel Zchn"/>
    <w:basedOn w:val="Absatz-Standardschriftart"/>
    <w:link w:val="Gruformel"/>
    <w:uiPriority w:val="99"/>
    <w:rsid w:val="001E2AC6"/>
    <w:rPr>
      <w:sz w:val="20"/>
    </w:rPr>
  </w:style>
  <w:style w:type="paragraph" w:styleId="KeinLeerraum">
    <w:name w:val="No Spacing"/>
    <w:aliases w:val="NoSpacing"/>
    <w:basedOn w:val="Standard"/>
    <w:link w:val="KeinLeerraumZchn"/>
    <w:uiPriority w:val="1"/>
    <w:qFormat/>
    <w:rsid w:val="00A90448"/>
    <w:pPr>
      <w:spacing w:after="0"/>
    </w:pPr>
  </w:style>
  <w:style w:type="character" w:styleId="Seitenzahl">
    <w:name w:val="page number"/>
    <w:basedOn w:val="Absatz-Standardschriftart"/>
    <w:uiPriority w:val="99"/>
    <w:unhideWhenUsed/>
    <w:rsid w:val="00940F45"/>
  </w:style>
  <w:style w:type="paragraph" w:styleId="Unterschrift">
    <w:name w:val="Signature"/>
    <w:basedOn w:val="NormalLeft"/>
    <w:link w:val="UnterschriftZchn"/>
    <w:uiPriority w:val="99"/>
    <w:unhideWhenUsed/>
    <w:rsid w:val="00D713F1"/>
  </w:style>
  <w:style w:type="character" w:customStyle="1" w:styleId="UnterschriftZchn">
    <w:name w:val="Unterschrift Zchn"/>
    <w:basedOn w:val="Absatz-Standardschriftart"/>
    <w:link w:val="Unterschrift"/>
    <w:uiPriority w:val="99"/>
    <w:rsid w:val="001E2AC6"/>
    <w:rPr>
      <w:sz w:val="20"/>
    </w:rPr>
  </w:style>
  <w:style w:type="character" w:customStyle="1" w:styleId="KeinLeerraumZchn">
    <w:name w:val="Kein Leerraum Zchn"/>
    <w:aliases w:val="NoSpacing Zchn"/>
    <w:basedOn w:val="Absatz-Standardschriftart"/>
    <w:link w:val="KeinLeerraum"/>
    <w:uiPriority w:val="1"/>
    <w:rsid w:val="00A90448"/>
  </w:style>
  <w:style w:type="character" w:styleId="Funotenzeichen">
    <w:name w:val="footnote reference"/>
    <w:basedOn w:val="Absatz-Standardschriftart"/>
    <w:uiPriority w:val="99"/>
    <w:unhideWhenUsed/>
    <w:rsid w:val="00F811E1"/>
    <w:rPr>
      <w:vertAlign w:val="superscript"/>
    </w:rPr>
  </w:style>
  <w:style w:type="paragraph" w:customStyle="1" w:styleId="NormalLeft">
    <w:name w:val="NormalLeft"/>
    <w:basedOn w:val="Standard"/>
    <w:link w:val="NormalLeftZchn"/>
    <w:rsid w:val="00A90448"/>
  </w:style>
  <w:style w:type="paragraph" w:styleId="Verzeichnis4">
    <w:name w:val="toc 4"/>
    <w:basedOn w:val="Verzeichnis3"/>
    <w:next w:val="Standard"/>
    <w:autoRedefine/>
    <w:uiPriority w:val="39"/>
    <w:unhideWhenUsed/>
    <w:rsid w:val="00C31BC2"/>
  </w:style>
  <w:style w:type="character" w:customStyle="1" w:styleId="NormalLeftZchn">
    <w:name w:val="NormalLeft Zchn"/>
    <w:basedOn w:val="Absatz-Standardschriftart"/>
    <w:link w:val="NormalLeft"/>
    <w:rsid w:val="00A90448"/>
  </w:style>
  <w:style w:type="character" w:customStyle="1" w:styleId="TransmissionZchn">
    <w:name w:val="Transmission Zchn"/>
    <w:basedOn w:val="KeinLeerraumZchn"/>
    <w:link w:val="Transmission"/>
    <w:rsid w:val="00DB7730"/>
    <w:rPr>
      <w:rFonts w:ascii="Segoe UI" w:hAnsi="Segoe UI"/>
      <w:b/>
      <w:sz w:val="20"/>
    </w:rPr>
  </w:style>
  <w:style w:type="character" w:customStyle="1" w:styleId="BetreffZchn">
    <w:name w:val="Betreff Zchn"/>
    <w:basedOn w:val="NormalLeftZchn"/>
    <w:link w:val="Betreff"/>
    <w:rsid w:val="00DB7730"/>
    <w:rPr>
      <w:rFonts w:ascii="Segoe UI" w:hAnsi="Segoe UI"/>
      <w:b/>
    </w:rPr>
  </w:style>
  <w:style w:type="paragraph" w:customStyle="1" w:styleId="FunctionHeader">
    <w:name w:val="FunctionHeader"/>
    <w:basedOn w:val="Standard"/>
    <w:rsid w:val="00576662"/>
    <w:pPr>
      <w:spacing w:after="0" w:line="240" w:lineRule="auto"/>
    </w:pPr>
    <w:rPr>
      <w:sz w:val="30"/>
    </w:rPr>
  </w:style>
  <w:style w:type="paragraph" w:customStyle="1" w:styleId="Absender">
    <w:name w:val="Absender"/>
    <w:basedOn w:val="Standard"/>
    <w:rsid w:val="00FC174E"/>
    <w:pPr>
      <w:spacing w:after="0" w:line="200" w:lineRule="exact"/>
    </w:pPr>
    <w:rPr>
      <w:sz w:val="16"/>
    </w:rPr>
  </w:style>
  <w:style w:type="paragraph" w:customStyle="1" w:styleId="StandardKlein">
    <w:name w:val="StandardKlein"/>
    <w:basedOn w:val="Standard"/>
    <w:rsid w:val="00A47F31"/>
    <w:pPr>
      <w:spacing w:after="180" w:line="220" w:lineRule="exact"/>
    </w:pPr>
    <w:rPr>
      <w:sz w:val="18"/>
    </w:rPr>
  </w:style>
  <w:style w:type="paragraph" w:customStyle="1" w:styleId="BroschreA4Titel">
    <w:name w:val="Broschüre A4 Titel"/>
    <w:basedOn w:val="Standard"/>
    <w:link w:val="BroschreA4TitelZchn"/>
    <w:rsid w:val="0041775F"/>
    <w:pPr>
      <w:spacing w:after="240" w:line="640" w:lineRule="exact"/>
    </w:pPr>
    <w:rPr>
      <w:b/>
      <w:sz w:val="56"/>
    </w:rPr>
  </w:style>
  <w:style w:type="paragraph" w:customStyle="1" w:styleId="BroschreA4Untertitel">
    <w:name w:val="Broschüre A4 Untertitel"/>
    <w:basedOn w:val="BroschreA4Titel"/>
    <w:rsid w:val="00C76A9C"/>
    <w:pPr>
      <w:spacing w:before="50"/>
    </w:pPr>
    <w:rPr>
      <w:sz w:val="36"/>
    </w:rPr>
  </w:style>
  <w:style w:type="paragraph" w:customStyle="1" w:styleId="BroschreA5Titel">
    <w:name w:val="Broschüre A5 Titel"/>
    <w:basedOn w:val="BroschreA4Titel"/>
    <w:rsid w:val="008B39B7"/>
    <w:pPr>
      <w:spacing w:line="480" w:lineRule="exact"/>
    </w:pPr>
    <w:rPr>
      <w:sz w:val="40"/>
    </w:rPr>
  </w:style>
  <w:style w:type="paragraph" w:customStyle="1" w:styleId="BroschreUntertitelEbene1">
    <w:name w:val="Broschüre Untertitel Ebene1"/>
    <w:basedOn w:val="BroschreA4Titel"/>
    <w:rsid w:val="00713571"/>
    <w:pPr>
      <w:spacing w:before="140" w:after="280" w:line="280" w:lineRule="atLeast"/>
    </w:pPr>
    <w:rPr>
      <w:sz w:val="28"/>
    </w:rPr>
  </w:style>
  <w:style w:type="paragraph" w:customStyle="1" w:styleId="TraktandenlisteEbene1">
    <w:name w:val="Traktandenliste Ebene1"/>
    <w:basedOn w:val="Betreff"/>
    <w:qFormat/>
    <w:rsid w:val="00590F49"/>
    <w:pPr>
      <w:numPr>
        <w:numId w:val="6"/>
      </w:numPr>
      <w:spacing w:before="520"/>
    </w:pPr>
  </w:style>
  <w:style w:type="paragraph" w:customStyle="1" w:styleId="TraktandenlisteEbene2">
    <w:name w:val="Traktandenliste Ebene2"/>
    <w:basedOn w:val="Standard"/>
    <w:qFormat/>
    <w:rsid w:val="00590F49"/>
    <w:pPr>
      <w:numPr>
        <w:ilvl w:val="1"/>
        <w:numId w:val="6"/>
      </w:numPr>
    </w:pPr>
  </w:style>
  <w:style w:type="paragraph" w:customStyle="1" w:styleId="TitelnichtFett">
    <w:name w:val="Titel nicht Fett"/>
    <w:basedOn w:val="Titel"/>
    <w:qFormat/>
    <w:rsid w:val="00392B73"/>
    <w:pPr>
      <w:spacing w:after="260"/>
    </w:pPr>
  </w:style>
  <w:style w:type="paragraph" w:customStyle="1" w:styleId="StandardFlyer">
    <w:name w:val="StandardFlyer"/>
    <w:basedOn w:val="Standard"/>
    <w:qFormat/>
    <w:rsid w:val="005528EB"/>
    <w:pPr>
      <w:spacing w:after="260"/>
    </w:pPr>
  </w:style>
  <w:style w:type="paragraph" w:customStyle="1" w:styleId="FlyerA4Titel">
    <w:name w:val="Flyer A4 Titel"/>
    <w:basedOn w:val="Titel"/>
    <w:qFormat/>
    <w:rsid w:val="0027765A"/>
    <w:pPr>
      <w:spacing w:after="280" w:line="280" w:lineRule="atLeast"/>
    </w:pPr>
    <w:rPr>
      <w:sz w:val="32"/>
    </w:rPr>
  </w:style>
  <w:style w:type="paragraph" w:customStyle="1" w:styleId="MerkblattDokumentart">
    <w:name w:val="Merkblatt Dokumentart"/>
    <w:basedOn w:val="Titel"/>
    <w:qFormat/>
    <w:rsid w:val="00392B73"/>
    <w:pPr>
      <w:spacing w:after="780"/>
    </w:pPr>
    <w:rPr>
      <w:color w:val="000000" w:themeColor="text1"/>
    </w:rPr>
  </w:style>
  <w:style w:type="paragraph" w:customStyle="1" w:styleId="MerkblattTitel">
    <w:name w:val="Merkblatt Titel"/>
    <w:basedOn w:val="Titel"/>
    <w:qFormat/>
    <w:rsid w:val="007B5891"/>
    <w:pPr>
      <w:spacing w:after="240" w:line="240" w:lineRule="atLeast"/>
    </w:pPr>
  </w:style>
  <w:style w:type="paragraph" w:customStyle="1" w:styleId="BroschreUntertitelEbene2">
    <w:name w:val="Broschüre Untertitel Ebene2"/>
    <w:basedOn w:val="BroschreUntertitelEbene1"/>
    <w:qFormat/>
    <w:rsid w:val="00713571"/>
    <w:pPr>
      <w:spacing w:before="120" w:after="120" w:line="180" w:lineRule="atLeast"/>
    </w:pPr>
    <w:rPr>
      <w:sz w:val="18"/>
    </w:rPr>
  </w:style>
  <w:style w:type="paragraph" w:customStyle="1" w:styleId="BroschreStandard">
    <w:name w:val="Broschüre Standard"/>
    <w:basedOn w:val="Standard"/>
    <w:qFormat/>
    <w:rsid w:val="005A0BD2"/>
    <w:pPr>
      <w:spacing w:after="110" w:line="220" w:lineRule="atLeast"/>
    </w:pPr>
    <w:rPr>
      <w:sz w:val="17"/>
    </w:rPr>
  </w:style>
  <w:style w:type="paragraph" w:customStyle="1" w:styleId="BroschreKopfzeileTitel">
    <w:name w:val="Broschüre Kopfzeile Titel"/>
    <w:basedOn w:val="MerkblattDokumentart"/>
    <w:qFormat/>
    <w:rsid w:val="001F2A95"/>
    <w:rPr>
      <w:sz w:val="20"/>
    </w:rPr>
  </w:style>
  <w:style w:type="paragraph" w:styleId="Sprechblasentext">
    <w:name w:val="Balloon Text"/>
    <w:basedOn w:val="Standard"/>
    <w:link w:val="SprechblasentextZchn"/>
    <w:uiPriority w:val="99"/>
    <w:semiHidden/>
    <w:unhideWhenUsed/>
    <w:rsid w:val="003A1420"/>
    <w:pPr>
      <w:spacing w:after="0" w:line="240" w:lineRule="auto"/>
    </w:pPr>
    <w:rPr>
      <w:rFonts w:cs="Segoe UI"/>
      <w:sz w:val="18"/>
      <w:szCs w:val="18"/>
    </w:rPr>
  </w:style>
  <w:style w:type="character" w:customStyle="1" w:styleId="SprechblasentextZchn">
    <w:name w:val="Sprechblasentext Zchn"/>
    <w:basedOn w:val="Absatz-Standardschriftart"/>
    <w:link w:val="Sprechblasentext"/>
    <w:uiPriority w:val="99"/>
    <w:semiHidden/>
    <w:rsid w:val="003A1420"/>
    <w:rPr>
      <w:rFonts w:ascii="Segoe UI" w:hAnsi="Segoe UI" w:cs="Segoe UI"/>
      <w:sz w:val="18"/>
      <w:szCs w:val="18"/>
    </w:rPr>
  </w:style>
  <w:style w:type="paragraph" w:customStyle="1" w:styleId="TitelkleinerAbstandnach">
    <w:name w:val="Titel kleiner Abstand nach"/>
    <w:basedOn w:val="Standard"/>
    <w:qFormat/>
    <w:rsid w:val="00DB7730"/>
    <w:rPr>
      <w:b/>
      <w:sz w:val="28"/>
    </w:rPr>
  </w:style>
  <w:style w:type="paragraph" w:customStyle="1" w:styleId="UntertitelSitzungseinladung">
    <w:name w:val="Untertitel Sitzungseinladung"/>
    <w:basedOn w:val="Standard"/>
    <w:qFormat/>
    <w:rsid w:val="00780D8B"/>
    <w:pPr>
      <w:spacing w:before="260"/>
      <w:ind w:left="567"/>
    </w:pPr>
    <w:rPr>
      <w:b/>
    </w:rPr>
  </w:style>
  <w:style w:type="paragraph" w:customStyle="1" w:styleId="StandardSitzungseinladung">
    <w:name w:val="Standard Sitzungseinladung"/>
    <w:basedOn w:val="Standard"/>
    <w:qFormat/>
    <w:rsid w:val="00590F49"/>
    <w:pPr>
      <w:ind w:left="567"/>
    </w:pPr>
  </w:style>
  <w:style w:type="paragraph" w:customStyle="1" w:styleId="TitelmittlererAbstandnach">
    <w:name w:val="Titel mittlerer Abstand nach"/>
    <w:basedOn w:val="TitelkleinerAbstandnach"/>
    <w:qFormat/>
    <w:rsid w:val="00F07391"/>
    <w:pPr>
      <w:spacing w:after="260"/>
    </w:pPr>
  </w:style>
  <w:style w:type="paragraph" w:customStyle="1" w:styleId="StandardFlyer0">
    <w:name w:val="Standard Flyer"/>
    <w:basedOn w:val="Standard"/>
    <w:qFormat/>
    <w:rsid w:val="0027765A"/>
    <w:pPr>
      <w:spacing w:after="140" w:line="280" w:lineRule="atLeast"/>
    </w:pPr>
  </w:style>
  <w:style w:type="paragraph" w:customStyle="1" w:styleId="MerkblattUntertitel">
    <w:name w:val="Merkblatt Untertitel"/>
    <w:basedOn w:val="MerkblattTitel"/>
    <w:qFormat/>
    <w:rsid w:val="000E173A"/>
    <w:pPr>
      <w:spacing w:before="240" w:after="120" w:line="260" w:lineRule="atLeast"/>
    </w:pPr>
    <w:rPr>
      <w:sz w:val="20"/>
    </w:rPr>
  </w:style>
  <w:style w:type="paragraph" w:customStyle="1" w:styleId="MedienmitteilungLeadText">
    <w:name w:val="Medienmitteilung LeadText"/>
    <w:basedOn w:val="Standard"/>
    <w:qFormat/>
    <w:rsid w:val="00DB7730"/>
    <w:pPr>
      <w:spacing w:after="260"/>
    </w:pPr>
    <w:rPr>
      <w:b/>
    </w:rPr>
  </w:style>
  <w:style w:type="paragraph" w:customStyle="1" w:styleId="OrdnerregisterProjekt">
    <w:name w:val="Ordnerregister Projekt"/>
    <w:basedOn w:val="Standard"/>
    <w:qFormat/>
    <w:rsid w:val="00780D8B"/>
    <w:rPr>
      <w:b/>
      <w:sz w:val="28"/>
      <w:szCs w:val="32"/>
    </w:rPr>
  </w:style>
  <w:style w:type="paragraph" w:customStyle="1" w:styleId="OrdnerregisterProjekttitel">
    <w:name w:val="Ordnerregister Projekttitel"/>
    <w:basedOn w:val="Standard"/>
    <w:qFormat/>
    <w:rsid w:val="00780D8B"/>
    <w:rPr>
      <w:b/>
    </w:rPr>
  </w:style>
  <w:style w:type="paragraph" w:customStyle="1" w:styleId="AmtBereich">
    <w:name w:val="AmtBereich"/>
    <w:basedOn w:val="Standard"/>
    <w:qFormat/>
    <w:rsid w:val="00DB7730"/>
    <w:pPr>
      <w:spacing w:after="60" w:line="200" w:lineRule="exact"/>
    </w:pPr>
    <w:rPr>
      <w:b/>
      <w:sz w:val="16"/>
      <w:szCs w:val="16"/>
    </w:rPr>
  </w:style>
  <w:style w:type="paragraph" w:customStyle="1" w:styleId="Abteilung">
    <w:name w:val="Abteilung"/>
    <w:basedOn w:val="AmtBereich"/>
    <w:qFormat/>
    <w:rsid w:val="00DB7730"/>
    <w:pPr>
      <w:spacing w:line="240" w:lineRule="exact"/>
    </w:pPr>
    <w:rPr>
      <w:sz w:val="20"/>
    </w:rPr>
  </w:style>
  <w:style w:type="paragraph" w:customStyle="1" w:styleId="BroschreA5Titel0">
    <w:name w:val="Broschüre A5 Titel"/>
    <w:basedOn w:val="BroschreA4Titel"/>
    <w:next w:val="BroschreA5Titel"/>
    <w:rsid w:val="00197559"/>
    <w:pPr>
      <w:spacing w:line="480" w:lineRule="exact"/>
    </w:pPr>
    <w:rPr>
      <w:sz w:val="40"/>
    </w:rPr>
  </w:style>
  <w:style w:type="paragraph" w:customStyle="1" w:styleId="AbsenderOeffnungszeiten">
    <w:name w:val="AbsenderOeffnungszeiten"/>
    <w:basedOn w:val="Absender"/>
    <w:qFormat/>
    <w:rsid w:val="00C17349"/>
    <w:pPr>
      <w:tabs>
        <w:tab w:val="left" w:pos="1134"/>
      </w:tabs>
    </w:pPr>
    <w:rPr>
      <w:rFonts w:ascii="Segoe UI Tab" w:hAnsi="Segoe UI Tab"/>
    </w:rPr>
  </w:style>
  <w:style w:type="paragraph" w:customStyle="1" w:styleId="Anschrift">
    <w:name w:val="Anschrift"/>
    <w:basedOn w:val="Standard"/>
    <w:qFormat/>
    <w:rsid w:val="00E047FA"/>
    <w:pPr>
      <w:spacing w:after="0"/>
    </w:pPr>
  </w:style>
  <w:style w:type="paragraph" w:customStyle="1" w:styleId="EnclosuresBoxListLine">
    <w:name w:val="EnclosuresBoxListLine"/>
    <w:basedOn w:val="ListLine"/>
    <w:qFormat/>
    <w:rsid w:val="0083724F"/>
    <w:pPr>
      <w:spacing w:after="0"/>
    </w:pPr>
  </w:style>
  <w:style w:type="paragraph" w:customStyle="1" w:styleId="NormalNoSpacing">
    <w:name w:val="NormalNoSpacing"/>
    <w:basedOn w:val="Standard"/>
    <w:qFormat/>
    <w:rsid w:val="00FA0866"/>
    <w:pPr>
      <w:spacing w:after="0"/>
    </w:pPr>
  </w:style>
  <w:style w:type="character" w:styleId="Hyperlink">
    <w:name w:val="Hyperlink"/>
    <w:basedOn w:val="Absatz-Standardschriftart"/>
    <w:uiPriority w:val="99"/>
    <w:unhideWhenUsed/>
    <w:rsid w:val="00E25A12"/>
    <w:rPr>
      <w:color w:val="0000FF"/>
      <w:u w:val="single"/>
    </w:rPr>
  </w:style>
  <w:style w:type="paragraph" w:styleId="Standardeinzug">
    <w:name w:val="Normal Indent"/>
    <w:basedOn w:val="Standard"/>
    <w:uiPriority w:val="99"/>
    <w:unhideWhenUsed/>
    <w:rsid w:val="00A1056E"/>
    <w:pPr>
      <w:ind w:left="708"/>
    </w:pPr>
  </w:style>
  <w:style w:type="paragraph" w:customStyle="1" w:styleId="StandardEinzug13">
    <w:name w:val="StandardEinzug13"/>
    <w:basedOn w:val="Standardeinzug"/>
    <w:qFormat/>
    <w:rsid w:val="00A1056E"/>
    <w:pPr>
      <w:ind w:left="737"/>
    </w:pPr>
  </w:style>
  <w:style w:type="paragraph" w:customStyle="1" w:styleId="BroschreA4EinspaltiguntertitelEbene1">
    <w:name w:val="BroschüreA4EinspaltiguntertitelEbene1"/>
    <w:basedOn w:val="BroschreUntertitelEbene1"/>
    <w:qFormat/>
    <w:rsid w:val="004A0897"/>
    <w:pPr>
      <w:spacing w:line="240" w:lineRule="atLeast"/>
    </w:pPr>
    <w:rPr>
      <w:sz w:val="32"/>
    </w:rPr>
  </w:style>
  <w:style w:type="paragraph" w:customStyle="1" w:styleId="BroschreA4EinspaltigUntertitelEbene2">
    <w:name w:val="BroschüreA4EinspaltigUntertitelEbene2"/>
    <w:basedOn w:val="BroschreUntertitelEbene1"/>
    <w:qFormat/>
    <w:rsid w:val="00CB40C1"/>
    <w:pPr>
      <w:spacing w:before="120" w:after="120" w:line="240" w:lineRule="atLeast"/>
    </w:pPr>
    <w:rPr>
      <w:sz w:val="22"/>
    </w:rPr>
  </w:style>
  <w:style w:type="paragraph" w:customStyle="1" w:styleId="Artikel">
    <w:name w:val="Artikel"/>
    <w:basedOn w:val="Standard"/>
    <w:next w:val="Standard"/>
    <w:link w:val="ArtikelZchn"/>
    <w:rsid w:val="00636209"/>
    <w:pPr>
      <w:keepNext/>
      <w:tabs>
        <w:tab w:val="left" w:pos="426"/>
      </w:tabs>
      <w:spacing w:before="360" w:after="0" w:line="240" w:lineRule="auto"/>
      <w:jc w:val="both"/>
    </w:pPr>
    <w:rPr>
      <w:rFonts w:eastAsia="Times New Roman" w:cs="Times New Roman"/>
      <w:b/>
      <w:sz w:val="22"/>
      <w:szCs w:val="20"/>
      <w:lang w:eastAsia="de-CH"/>
    </w:rPr>
  </w:style>
  <w:style w:type="paragraph" w:customStyle="1" w:styleId="Randtitel">
    <w:name w:val="Randtitel"/>
    <w:basedOn w:val="Standard"/>
    <w:next w:val="Standard"/>
    <w:link w:val="RandtitelZchn"/>
    <w:rsid w:val="00636209"/>
    <w:pPr>
      <w:framePr w:w="2268" w:h="567" w:hSpace="284" w:vSpace="284" w:wrap="around" w:vAnchor="text" w:hAnchor="page" w:xAlign="outside" w:y="1"/>
      <w:tabs>
        <w:tab w:val="left" w:pos="426"/>
      </w:tabs>
      <w:spacing w:before="240" w:after="0" w:line="240" w:lineRule="auto"/>
    </w:pPr>
    <w:rPr>
      <w:rFonts w:eastAsia="Times New Roman" w:cs="Times New Roman"/>
      <w:i/>
      <w:sz w:val="22"/>
      <w:szCs w:val="20"/>
      <w:lang w:eastAsia="de-CH"/>
    </w:rPr>
  </w:style>
  <w:style w:type="paragraph" w:customStyle="1" w:styleId="WasserVOTitelgross">
    <w:name w:val="WasserVO Titel gross"/>
    <w:basedOn w:val="BroschreA4Titel"/>
    <w:link w:val="WasserVOTitelgrossZchn"/>
    <w:qFormat/>
    <w:rsid w:val="009F290A"/>
  </w:style>
  <w:style w:type="paragraph" w:customStyle="1" w:styleId="WasserverordnungTitel">
    <w:name w:val="Wasserverordnung Titel"/>
    <w:basedOn w:val="berschrift2"/>
    <w:link w:val="WasserverordnungTitelZchn"/>
    <w:rsid w:val="009F290A"/>
    <w:pPr>
      <w:spacing w:before="0"/>
      <w:ind w:left="578" w:hanging="578"/>
    </w:pPr>
    <w:rPr>
      <w:rFonts w:cs="Segoe UI"/>
    </w:rPr>
  </w:style>
  <w:style w:type="character" w:customStyle="1" w:styleId="BroschreA4TitelZchn">
    <w:name w:val="Broschüre A4 Titel Zchn"/>
    <w:basedOn w:val="Absatz-Standardschriftart"/>
    <w:link w:val="BroschreA4Titel"/>
    <w:rsid w:val="009F290A"/>
    <w:rPr>
      <w:rFonts w:ascii="Segoe UI" w:hAnsi="Segoe UI"/>
      <w:b/>
      <w:sz w:val="56"/>
    </w:rPr>
  </w:style>
  <w:style w:type="character" w:customStyle="1" w:styleId="WasserVOTitelgrossZchn">
    <w:name w:val="WasserVO Titel gross Zchn"/>
    <w:basedOn w:val="BroschreA4TitelZchn"/>
    <w:link w:val="WasserVOTitelgross"/>
    <w:rsid w:val="009F290A"/>
    <w:rPr>
      <w:rFonts w:ascii="Segoe UI" w:hAnsi="Segoe UI"/>
      <w:b/>
      <w:sz w:val="56"/>
    </w:rPr>
  </w:style>
  <w:style w:type="paragraph" w:customStyle="1" w:styleId="WasserverordnungArt">
    <w:name w:val="Wasserverordnung Art."/>
    <w:basedOn w:val="Artikel"/>
    <w:link w:val="WasserverordnungArtZchn"/>
    <w:qFormat/>
    <w:rsid w:val="009F290A"/>
    <w:pPr>
      <w:spacing w:before="240"/>
    </w:pPr>
    <w:rPr>
      <w:rFonts w:cs="Segoe UI"/>
      <w:szCs w:val="22"/>
    </w:rPr>
  </w:style>
  <w:style w:type="character" w:customStyle="1" w:styleId="WasserverordnungTitelZchn">
    <w:name w:val="Wasserverordnung Titel Zchn"/>
    <w:basedOn w:val="berschrift2Zchn"/>
    <w:link w:val="WasserverordnungTitel"/>
    <w:rsid w:val="009F290A"/>
    <w:rPr>
      <w:rFonts w:ascii="Segoe UI" w:hAnsi="Segoe UI" w:cs="Segoe UI"/>
      <w:b/>
      <w:sz w:val="20"/>
    </w:rPr>
  </w:style>
  <w:style w:type="paragraph" w:customStyle="1" w:styleId="WasserverordnungPositionsrahmen">
    <w:name w:val="Wasserverordnung Positionsrahmen"/>
    <w:basedOn w:val="Randtitel"/>
    <w:link w:val="WasserverordnungPositionsrahmenZchn"/>
    <w:rsid w:val="009F290A"/>
    <w:pPr>
      <w:framePr w:w="1479" w:h="5331" w:wrap="around" w:x="787" w:y="241"/>
      <w:tabs>
        <w:tab w:val="left" w:pos="142"/>
      </w:tabs>
    </w:pPr>
    <w:rPr>
      <w:rFonts w:cs="Segoe UI"/>
      <w:szCs w:val="22"/>
    </w:rPr>
  </w:style>
  <w:style w:type="character" w:customStyle="1" w:styleId="ArtikelZchn">
    <w:name w:val="Artikel Zchn"/>
    <w:basedOn w:val="Absatz-Standardschriftart"/>
    <w:link w:val="Artikel"/>
    <w:rsid w:val="009F290A"/>
    <w:rPr>
      <w:rFonts w:ascii="Segoe UI" w:eastAsia="Times New Roman" w:hAnsi="Segoe UI" w:cs="Times New Roman"/>
      <w:b/>
      <w:szCs w:val="20"/>
      <w:lang w:eastAsia="de-CH"/>
    </w:rPr>
  </w:style>
  <w:style w:type="character" w:customStyle="1" w:styleId="WasserverordnungArtZchn">
    <w:name w:val="Wasserverordnung Art. Zchn"/>
    <w:basedOn w:val="ArtikelZchn"/>
    <w:link w:val="WasserverordnungArt"/>
    <w:rsid w:val="009F290A"/>
    <w:rPr>
      <w:rFonts w:ascii="Segoe UI" w:eastAsia="Times New Roman" w:hAnsi="Segoe UI" w:cs="Segoe UI"/>
      <w:b/>
      <w:szCs w:val="20"/>
      <w:lang w:eastAsia="de-CH"/>
    </w:rPr>
  </w:style>
  <w:style w:type="paragraph" w:customStyle="1" w:styleId="WasserverordnungText">
    <w:name w:val="Wasserverordnung Text"/>
    <w:basedOn w:val="Standard"/>
    <w:link w:val="WasserverordnungTextZchn"/>
    <w:autoRedefine/>
    <w:qFormat/>
    <w:rsid w:val="0003103C"/>
    <w:pPr>
      <w:tabs>
        <w:tab w:val="left" w:pos="993"/>
      </w:tabs>
      <w:spacing w:after="60" w:line="240" w:lineRule="auto"/>
    </w:pPr>
    <w:rPr>
      <w:rFonts w:cs="Segoe UI"/>
    </w:rPr>
  </w:style>
  <w:style w:type="character" w:customStyle="1" w:styleId="RandtitelZchn">
    <w:name w:val="Randtitel Zchn"/>
    <w:basedOn w:val="Absatz-Standardschriftart"/>
    <w:link w:val="Randtitel"/>
    <w:rsid w:val="009F290A"/>
    <w:rPr>
      <w:rFonts w:ascii="Segoe UI" w:eastAsia="Times New Roman" w:hAnsi="Segoe UI" w:cs="Times New Roman"/>
      <w:i/>
      <w:szCs w:val="20"/>
      <w:lang w:eastAsia="de-CH"/>
    </w:rPr>
  </w:style>
  <w:style w:type="character" w:customStyle="1" w:styleId="WasserverordnungPositionsrahmenZchn">
    <w:name w:val="Wasserverordnung Positionsrahmen Zchn"/>
    <w:basedOn w:val="RandtitelZchn"/>
    <w:link w:val="WasserverordnungPositionsrahmen"/>
    <w:rsid w:val="009F290A"/>
    <w:rPr>
      <w:rFonts w:ascii="Segoe UI" w:eastAsia="Times New Roman" w:hAnsi="Segoe UI" w:cs="Segoe UI"/>
      <w:i/>
      <w:szCs w:val="20"/>
      <w:lang w:eastAsia="de-CH"/>
    </w:rPr>
  </w:style>
  <w:style w:type="paragraph" w:customStyle="1" w:styleId="WasserverordnungRahmenneu">
    <w:name w:val="Wasserverordnung Rahmen neu"/>
    <w:basedOn w:val="WasserverordnungPositionsrahmen"/>
    <w:link w:val="WasserverordnungRahmenneuZchn"/>
    <w:rsid w:val="000616FA"/>
    <w:pPr>
      <w:framePr w:w="1480" w:h="5330" w:wrap="around" w:xAlign="outside" w:y="239"/>
    </w:pPr>
  </w:style>
  <w:style w:type="character" w:customStyle="1" w:styleId="WasserverordnungTextZchn">
    <w:name w:val="Wasserverordnung Text Zchn"/>
    <w:basedOn w:val="Absatz-Standardschriftart"/>
    <w:link w:val="WasserverordnungText"/>
    <w:rsid w:val="0003103C"/>
    <w:rPr>
      <w:rFonts w:ascii="Segoe UI" w:hAnsi="Segoe UI" w:cs="Segoe UI"/>
      <w:sz w:val="20"/>
    </w:rPr>
  </w:style>
  <w:style w:type="paragraph" w:customStyle="1" w:styleId="WasserversorgungPositionsrahmen">
    <w:name w:val="Wasserversorgung Positionsrahmen"/>
    <w:basedOn w:val="WasserverordnungRahmenneu"/>
    <w:link w:val="WasserversorgungPositionsrahmenZchn"/>
    <w:rsid w:val="00C01FF4"/>
    <w:pPr>
      <w:framePr w:w="2268" w:wrap="around" w:vAnchor="margin" w:hAnchor="margin" w:y="1"/>
    </w:pPr>
  </w:style>
  <w:style w:type="character" w:customStyle="1" w:styleId="WasserverordnungRahmenneuZchn">
    <w:name w:val="Wasserverordnung Rahmen neu Zchn"/>
    <w:basedOn w:val="WasserverordnungPositionsrahmenZchn"/>
    <w:link w:val="WasserverordnungRahmenneu"/>
    <w:rsid w:val="000616FA"/>
    <w:rPr>
      <w:rFonts w:ascii="Segoe UI" w:eastAsia="Times New Roman" w:hAnsi="Segoe UI" w:cs="Segoe UI"/>
      <w:i/>
      <w:szCs w:val="20"/>
      <w:lang w:eastAsia="de-CH"/>
    </w:rPr>
  </w:style>
  <w:style w:type="character" w:customStyle="1" w:styleId="WasserversorgungPositionsrahmenZchn">
    <w:name w:val="Wasserversorgung Positionsrahmen Zchn"/>
    <w:basedOn w:val="WasserverordnungRahmenneuZchn"/>
    <w:link w:val="WasserversorgungPositionsrahmen"/>
    <w:rsid w:val="00C01FF4"/>
    <w:rPr>
      <w:rFonts w:ascii="Segoe UI" w:eastAsia="Times New Roman" w:hAnsi="Segoe UI" w:cs="Segoe UI"/>
      <w:i/>
      <w:szCs w:val="20"/>
      <w:lang w:eastAsia="de-CH"/>
    </w:rPr>
  </w:style>
  <w:style w:type="paragraph" w:customStyle="1" w:styleId="WasserverordnungTitelohneNummer">
    <w:name w:val="Wasserverordnung Titel ohne Nummer"/>
    <w:basedOn w:val="WasserverordnungTitel"/>
    <w:link w:val="WasserverordnungTitelohneNummerZchn"/>
    <w:autoRedefine/>
    <w:rsid w:val="009711A5"/>
    <w:pPr>
      <w:numPr>
        <w:ilvl w:val="0"/>
        <w:numId w:val="7"/>
      </w:numPr>
      <w:spacing w:before="240" w:after="0"/>
    </w:pPr>
  </w:style>
  <w:style w:type="paragraph" w:customStyle="1" w:styleId="WasserPosition">
    <w:name w:val="WasserPosition"/>
    <w:basedOn w:val="WasserversorgungPositionsrahmen"/>
    <w:link w:val="WasserPositionZchn"/>
    <w:rsid w:val="002956D2"/>
    <w:pPr>
      <w:framePr w:h="567" w:wrap="around" w:vAnchor="page" w:hAnchor="page" w:x="8790" w:y="2774"/>
    </w:pPr>
  </w:style>
  <w:style w:type="character" w:customStyle="1" w:styleId="WasserverordnungTitelohneNummerZchn">
    <w:name w:val="Wasserverordnung Titel ohne Nummer Zchn"/>
    <w:basedOn w:val="WasserverordnungTitelZchn"/>
    <w:link w:val="WasserverordnungTitelohneNummer"/>
    <w:rsid w:val="009711A5"/>
    <w:rPr>
      <w:rFonts w:ascii="Segoe UI" w:hAnsi="Segoe UI" w:cs="Segoe UI"/>
      <w:b/>
      <w:sz w:val="20"/>
    </w:rPr>
  </w:style>
  <w:style w:type="paragraph" w:customStyle="1" w:styleId="WasserPositionsrahmenfix">
    <w:name w:val="Wasser Positionsrahmen fix"/>
    <w:basedOn w:val="WasserPosition"/>
    <w:link w:val="WasserPositionsrahmenfixZchn"/>
    <w:qFormat/>
    <w:rsid w:val="002E1AC5"/>
    <w:pPr>
      <w:framePr w:wrap="around" w:vAnchor="text" w:hAnchor="margin" w:xAlign="outside" w:y="1"/>
    </w:pPr>
  </w:style>
  <w:style w:type="character" w:customStyle="1" w:styleId="WasserPositionZchn">
    <w:name w:val="WasserPosition Zchn"/>
    <w:basedOn w:val="WasserversorgungPositionsrahmenZchn"/>
    <w:link w:val="WasserPosition"/>
    <w:rsid w:val="002956D2"/>
    <w:rPr>
      <w:rFonts w:ascii="Segoe UI" w:eastAsia="Times New Roman" w:hAnsi="Segoe UI" w:cs="Segoe UI"/>
      <w:i/>
      <w:szCs w:val="20"/>
      <w:lang w:eastAsia="de-CH"/>
    </w:rPr>
  </w:style>
  <w:style w:type="paragraph" w:customStyle="1" w:styleId="BVEStandard">
    <w:name w:val="BVE_Standard"/>
    <w:basedOn w:val="Standard"/>
    <w:link w:val="BVEStandardZchn"/>
    <w:rsid w:val="00A7545C"/>
    <w:pPr>
      <w:spacing w:after="0" w:line="280" w:lineRule="atLeast"/>
      <w:contextualSpacing/>
    </w:pPr>
    <w:rPr>
      <w:rFonts w:ascii="Arial" w:eastAsia="Times New Roman" w:hAnsi="Arial" w:cs="Times New Roman"/>
      <w:sz w:val="22"/>
      <w:szCs w:val="24"/>
      <w:lang w:eastAsia="de-CH"/>
    </w:rPr>
  </w:style>
  <w:style w:type="character" w:customStyle="1" w:styleId="WasserPositionsrahmenfixZchn">
    <w:name w:val="Wasser Positionsrahmen fix Zchn"/>
    <w:basedOn w:val="WasserPositionZchn"/>
    <w:link w:val="WasserPositionsrahmenfix"/>
    <w:rsid w:val="002E1AC5"/>
    <w:rPr>
      <w:rFonts w:ascii="Segoe UI" w:eastAsia="Times New Roman" w:hAnsi="Segoe UI" w:cs="Segoe UI"/>
      <w:i/>
      <w:szCs w:val="20"/>
      <w:lang w:eastAsia="de-CH"/>
    </w:rPr>
  </w:style>
  <w:style w:type="character" w:customStyle="1" w:styleId="BVEStandardZchn">
    <w:name w:val="BVE_Standard Zchn"/>
    <w:link w:val="BVEStandard"/>
    <w:rsid w:val="00A7545C"/>
    <w:rPr>
      <w:rFonts w:ascii="Arial" w:eastAsia="Times New Roman" w:hAnsi="Arial" w:cs="Times New Roman"/>
      <w:szCs w:val="24"/>
      <w:lang w:eastAsia="de-CH"/>
    </w:rPr>
  </w:style>
  <w:style w:type="paragraph" w:customStyle="1" w:styleId="WasserverordnungTitelvorlage">
    <w:name w:val="Wasserverordnung Titelvorlage"/>
    <w:basedOn w:val="WasserverordnungTitelohneNummer"/>
    <w:link w:val="WasserverordnungTitelvorlageZchn"/>
    <w:qFormat/>
    <w:rsid w:val="00EA2FE4"/>
  </w:style>
  <w:style w:type="character" w:customStyle="1" w:styleId="WasserverordnungTitelvorlageZchn">
    <w:name w:val="Wasserverordnung Titelvorlage Zchn"/>
    <w:basedOn w:val="WasserverordnungTitelohneNummerZchn"/>
    <w:link w:val="WasserverordnungTitelvorlage"/>
    <w:rsid w:val="00EA2FE4"/>
    <w:rPr>
      <w:rFonts w:ascii="Segoe UI" w:hAnsi="Segoe UI" w:cs="Segoe UI"/>
      <w:b/>
      <w:sz w:val="20"/>
    </w:rPr>
  </w:style>
  <w:style w:type="paragraph" w:customStyle="1" w:styleId="73Vertragstext">
    <w:name w:val="73 Vertragstext"/>
    <w:basedOn w:val="Standard"/>
    <w:rsid w:val="000F51DB"/>
    <w:pPr>
      <w:tabs>
        <w:tab w:val="left" w:pos="397"/>
        <w:tab w:val="left" w:pos="794"/>
        <w:tab w:val="left" w:pos="1191"/>
        <w:tab w:val="left" w:pos="4479"/>
        <w:tab w:val="left" w:pos="4876"/>
        <w:tab w:val="left" w:pos="5273"/>
        <w:tab w:val="left" w:pos="5670"/>
        <w:tab w:val="left" w:pos="6067"/>
        <w:tab w:val="decimal" w:pos="8505"/>
      </w:tabs>
      <w:kinsoku w:val="0"/>
      <w:overflowPunct w:val="0"/>
      <w:autoSpaceDE w:val="0"/>
      <w:autoSpaceDN w:val="0"/>
      <w:spacing w:before="120" w:after="0" w:line="280" w:lineRule="atLeast"/>
      <w:jc w:val="both"/>
    </w:pPr>
    <w:rPr>
      <w:rFonts w:ascii="Arial" w:eastAsia="Arial Unicode MS" w:hAnsi="Arial" w:cs="Arial"/>
      <w:i/>
      <w:lang w:eastAsia="de-CH"/>
    </w:rPr>
  </w:style>
  <w:style w:type="paragraph" w:customStyle="1" w:styleId="Default">
    <w:name w:val="Default"/>
    <w:rsid w:val="00991939"/>
    <w:pPr>
      <w:autoSpaceDE w:val="0"/>
      <w:autoSpaceDN w:val="0"/>
      <w:adjustRightInd w:val="0"/>
      <w:spacing w:after="0" w:line="240" w:lineRule="auto"/>
    </w:pPr>
    <w:rPr>
      <w:rFonts w:ascii="Arial" w:hAnsi="Arial" w:cs="Arial"/>
      <w:color w:val="000000"/>
      <w:sz w:val="24"/>
      <w:szCs w:val="24"/>
      <w:lang w:val="en-US"/>
    </w:rPr>
  </w:style>
  <w:style w:type="character" w:styleId="Kommentarzeichen">
    <w:name w:val="annotation reference"/>
    <w:basedOn w:val="Absatz-Standardschriftart"/>
    <w:uiPriority w:val="99"/>
    <w:semiHidden/>
    <w:unhideWhenUsed/>
    <w:rsid w:val="00CF27CC"/>
    <w:rPr>
      <w:sz w:val="16"/>
      <w:szCs w:val="16"/>
    </w:rPr>
  </w:style>
  <w:style w:type="paragraph" w:styleId="Kommentartext">
    <w:name w:val="annotation text"/>
    <w:basedOn w:val="Standard"/>
    <w:link w:val="KommentartextZchn"/>
    <w:uiPriority w:val="99"/>
    <w:unhideWhenUsed/>
    <w:rsid w:val="00CF27CC"/>
    <w:pPr>
      <w:spacing w:line="240" w:lineRule="auto"/>
    </w:pPr>
    <w:rPr>
      <w:szCs w:val="20"/>
    </w:rPr>
  </w:style>
  <w:style w:type="character" w:customStyle="1" w:styleId="KommentartextZchn">
    <w:name w:val="Kommentartext Zchn"/>
    <w:basedOn w:val="Absatz-Standardschriftart"/>
    <w:link w:val="Kommentartext"/>
    <w:uiPriority w:val="99"/>
    <w:rsid w:val="00CF27CC"/>
    <w:rPr>
      <w:rFonts w:ascii="Segoe UI" w:hAnsi="Segoe UI"/>
      <w:sz w:val="20"/>
      <w:szCs w:val="20"/>
    </w:rPr>
  </w:style>
  <w:style w:type="paragraph" w:styleId="Kommentarthema">
    <w:name w:val="annotation subject"/>
    <w:basedOn w:val="Kommentartext"/>
    <w:next w:val="Kommentartext"/>
    <w:link w:val="KommentarthemaZchn"/>
    <w:uiPriority w:val="99"/>
    <w:semiHidden/>
    <w:unhideWhenUsed/>
    <w:rsid w:val="00CF27CC"/>
    <w:rPr>
      <w:b/>
      <w:bCs/>
    </w:rPr>
  </w:style>
  <w:style w:type="character" w:customStyle="1" w:styleId="KommentarthemaZchn">
    <w:name w:val="Kommentarthema Zchn"/>
    <w:basedOn w:val="KommentartextZchn"/>
    <w:link w:val="Kommentarthema"/>
    <w:uiPriority w:val="99"/>
    <w:semiHidden/>
    <w:rsid w:val="00CF27CC"/>
    <w:rPr>
      <w:rFonts w:ascii="Segoe UI" w:hAnsi="Segoe UI"/>
      <w:b/>
      <w:bCs/>
      <w:sz w:val="20"/>
      <w:szCs w:val="20"/>
    </w:rPr>
  </w:style>
  <w:style w:type="table" w:styleId="Tabellenraster">
    <w:name w:val="Table Grid"/>
    <w:basedOn w:val="NormaleTabelle"/>
    <w:uiPriority w:val="59"/>
    <w:rsid w:val="00C00B47"/>
    <w:pPr>
      <w:spacing w:after="0" w:line="240" w:lineRule="auto"/>
    </w:pPr>
    <w:rPr>
      <w:rFonts w:ascii="Times New Roman" w:eastAsia="Times New Roman" w:hAnsi="Times New Roman" w:cs="Times New Roman"/>
      <w:sz w:val="20"/>
      <w:szCs w:val="20"/>
      <w:lang w:eastAsia="de-CH"/>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ighlight">
    <w:name w:val="highlight"/>
    <w:basedOn w:val="Absatz-Standardschriftart"/>
    <w:rsid w:val="00483157"/>
  </w:style>
  <w:style w:type="paragraph" w:customStyle="1" w:styleId="Pa2">
    <w:name w:val="Pa2"/>
    <w:basedOn w:val="Standard"/>
    <w:next w:val="Standard"/>
    <w:uiPriority w:val="99"/>
    <w:rsid w:val="00A32D1F"/>
    <w:pPr>
      <w:autoSpaceDE w:val="0"/>
      <w:autoSpaceDN w:val="0"/>
      <w:adjustRightInd w:val="0"/>
      <w:spacing w:after="0" w:line="171" w:lineRule="atLeast"/>
    </w:pPr>
    <w:rPr>
      <w:rFonts w:ascii="Univers LT Std 45 Light" w:hAnsi="Univers LT Std 45 Light"/>
      <w:sz w:val="24"/>
      <w:szCs w:val="24"/>
    </w:rPr>
  </w:style>
  <w:style w:type="character" w:customStyle="1" w:styleId="A0">
    <w:name w:val="A0"/>
    <w:uiPriority w:val="99"/>
    <w:rsid w:val="00A32D1F"/>
    <w:rPr>
      <w:rFonts w:cs="Univers LT Std 45 Light"/>
      <w:color w:val="000000"/>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3972415">
      <w:bodyDiv w:val="1"/>
      <w:marLeft w:val="0"/>
      <w:marRight w:val="0"/>
      <w:marTop w:val="0"/>
      <w:marBottom w:val="0"/>
      <w:divBdr>
        <w:top w:val="none" w:sz="0" w:space="0" w:color="auto"/>
        <w:left w:val="none" w:sz="0" w:space="0" w:color="auto"/>
        <w:bottom w:val="none" w:sz="0" w:space="0" w:color="auto"/>
        <w:right w:val="none" w:sz="0" w:space="0" w:color="auto"/>
      </w:divBdr>
    </w:div>
    <w:div w:id="139823873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ranziska.stoessel\AppData\Local\Temp\OneOffixx\generated\f6b358dd-50e2-4277-82a9-ff9844612287.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56494B074A74574B88ECA333E65D3A8"/>
        <w:category>
          <w:name w:val="Allgemein"/>
          <w:gallery w:val="placeholder"/>
        </w:category>
        <w:types>
          <w:type w:val="bbPlcHdr"/>
        </w:types>
        <w:behaviors>
          <w:behavior w:val="content"/>
        </w:behaviors>
        <w:guid w:val="{1FC8FA31-76BD-4620-9BFC-7E65A838F4E2}"/>
      </w:docPartPr>
      <w:docPartBody>
        <w:p w:rsidR="00935E3A" w:rsidRDefault="00396C26" w:rsidP="00396C26">
          <w:pPr>
            <w:pStyle w:val="D56494B074A74574B88ECA333E65D3A8"/>
          </w:pPr>
          <w:r w:rsidRPr="00436AF3">
            <w:rPr>
              <w:rStyle w:val="Platzhaltertext"/>
            </w:rPr>
            <w:t>Klicken oder tippen Sie hier, um Text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Frutiger LT 45">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00002FF" w:usb1="4000205B" w:usb2="00000001" w:usb3="00000000" w:csb0="0000019F" w:csb1="00000000"/>
  </w:font>
  <w:font w:name="Segoe UI Fett">
    <w:panose1 w:val="00000000000000000000"/>
    <w:charset w:val="00"/>
    <w:family w:val="roman"/>
    <w:notTrueType/>
    <w:pitch w:val="default"/>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200247B" w:usb2="00000009" w:usb3="00000000" w:csb0="000001FF" w:csb1="00000000"/>
  </w:font>
  <w:font w:name="Segoe UI Tab">
    <w:altName w:val="Sylfaen"/>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Univers LT Std 45 Light">
    <w:altName w:val="Univers LT Std 45 Light"/>
    <w:panose1 w:val="00000000000000000000"/>
    <w:charset w:val="00"/>
    <w:family w:val="swiss"/>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A6F02"/>
    <w:rsid w:val="0018073C"/>
    <w:rsid w:val="003410AB"/>
    <w:rsid w:val="00396C26"/>
    <w:rsid w:val="0047177A"/>
    <w:rsid w:val="004A6F02"/>
    <w:rsid w:val="0052524D"/>
    <w:rsid w:val="00597828"/>
    <w:rsid w:val="00644C27"/>
    <w:rsid w:val="007B0D80"/>
    <w:rsid w:val="007C6325"/>
    <w:rsid w:val="00817CDE"/>
    <w:rsid w:val="00847E6A"/>
    <w:rsid w:val="00852C40"/>
    <w:rsid w:val="008E74C5"/>
    <w:rsid w:val="00935E3A"/>
    <w:rsid w:val="00956797"/>
    <w:rsid w:val="00DC5403"/>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396C26"/>
    <w:rPr>
      <w:color w:val="808080"/>
    </w:rPr>
  </w:style>
  <w:style w:type="paragraph" w:customStyle="1" w:styleId="D56494B074A74574B88ECA333E65D3A8">
    <w:name w:val="D56494B074A74574B88ECA333E65D3A8"/>
    <w:rsid w:val="00396C26"/>
    <w:rPr>
      <w:lang w:val="en-US"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 Basis farbig">
  <a:themeElements>
    <a:clrScheme name="Theme Basis farbig">
      <a:dk1>
        <a:sysClr val="windowText" lastClr="000000"/>
      </a:dk1>
      <a:lt1>
        <a:sysClr val="window" lastClr="FFFFFF"/>
      </a:lt1>
      <a:dk2>
        <a:srgbClr val="1F497D"/>
      </a:dk2>
      <a:lt2>
        <a:srgbClr val="EEECE1"/>
      </a:lt2>
      <a:accent1>
        <a:srgbClr val="0075BC"/>
      </a:accent1>
      <a:accent2>
        <a:srgbClr val="FFEA7F"/>
      </a:accent2>
      <a:accent3>
        <a:srgbClr val="EE7665"/>
      </a:accent3>
      <a:accent4>
        <a:srgbClr val="3CB497"/>
      </a:accent4>
      <a:accent5>
        <a:srgbClr val="D5B881"/>
      </a:accent5>
      <a:accent6>
        <a:srgbClr val="9DCB84"/>
      </a:accent6>
      <a:hlink>
        <a:srgbClr val="0075BC"/>
      </a:hlink>
      <a:folHlink>
        <a:srgbClr val="0075BC"/>
      </a:folHlink>
    </a:clrScheme>
    <a:fontScheme name="Theme Basis farbig">
      <a:majorFont>
        <a:latin typeface="Segoe UI Fett"/>
        <a:ea typeface=""/>
        <a:cs typeface=""/>
      </a:majorFont>
      <a:minorFont>
        <a:latin typeface="Segoe UI"/>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OneOffixxExtendedBindingPart xmlns:xsd="http://www.w3.org/2001/XMLSchema" xmlns:xsi="http://www.w3.org/2001/XMLSchema-instance" xmlns="http://schema.oneoffixx.com/OneOffixxExtendedBindingPart/1">
  <ExtendedBindings/>
</OneOffixxExtendedBindingPart>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
</file>

<file path=customXml/item4.xml><?xml version="1.0" encoding="utf-8"?>
<OneOffixxFormattingPart xmlns:xsd="http://www.w3.org/2001/XMLSchema" xmlns:xsi="http://www.w3.org/2001/XMLSchema-instance" xmlns="http://schema.oneoffixx.com/OneOffixxFormattingPart/1">
  <Configuration>
    <DocumentFunction xmlns="">
      <!-- Parametrierung der Überschriften -->
      <Group name="Headings">
        <Definition type="Heading" level="1" style="Überschrift 1"/>
        <Definition type="Heading" level="2" style="Überschrift 2"/>
        <Definition type="Heading" level="3" style="Überschrift 3"/>
        <Definition type="Heading" level="4" style="Überschrift 4"/>
      </Group>
      <!-- Parametrierung der Tabulatoren -->
      <Group name="Indents" maxListLevels="4"/>
      <!-- Parametrierung der Listen, Aufzählungen und Nummerierungen -->
      <Group name="NumberingStyles">
        <Definition type="Numeric" tabPosition="1" style="ListNumeric"/>
        <Definition type="Alphabetic" tabPosition="1" style="ListAlphabetic"/>
        <Definition type="Bullet" tabPosition="1" style="ListBullet"/>
        <Definition type="Line" tabPosition="1" style="ListLine"/>
      </Group>
      <!-- Parametrierung der Nummerierungsoptionen -->
      <Group name="NumberingBehaviors">
        <Definition type="Increment" style="ListNumeric"/>
        <Definition type="Decrement"/>
        <Definition type="ResetChapter" style="Überschrift 1"/>
        <Definition type="ResetList" style="ListNumeric"/>
      </Group>
      <!-- Parametrierung der weiteren Nummerierungsoptionen -->
      <Group name="Styles">
        <Definition type="Standard" style="Standard"/>
        <Definition type="Bold" style=""/>
        <Definition type="Italic" style=""/>
        <Definition type="Underline" style=""/>
      </Group>
      <!-- Parametrierung der weiteren kundenspezifischen Nummerierungsoptionen -->
      <Group name="CustomStyles">
        <Category id="Headings">
          <Label lcid="2055">Überschriften</Label>
          <Definition type="Titel" style="Titel">
            <Label lcid="2055">Titel</Label>
          </Definition>
          <Definition type="Untertitel" style="Untertitel">
            <Label lcid="2055">Untertitel</Label>
          </Definition>
        </Category>
        <Category id="Various">
          <Label lcid="2055">Diverses</Label>
          <Definition type="Hervorhebung" style="Hervorhebung">
            <Label lcid="2055">Hervorhebung</Label>
          </Definition>
        </Category>
        <!--
    <Category id="Formats">
      <Label lcid="2055">div. Formatierungen</Label>
      <Definition type="Intensiv" style="Intensiv">
        <Label lcid="2055">Hervorgehoben</Label>
      </Definition>
      <Definition type="Bold" style="Fett">
        <Label lcid="2055">Fett</Label>
      </Definition>
    </Category>
    -->
      </Group>
    </DocumentFunction>
  </Configuration>
</OneOffixxFormattingPart>
</file>

<file path=customXml/item5.xml><?xml version="1.0" encoding="utf-8"?>
<OneOffixxSnippetsPart xmlns:xsd="http://www.w3.org/2001/XMLSchema" xmlns:xsi="http://www.w3.org/2001/XMLSchema-instance" xmlns="http://schema.oneoffixx.com/OneOffixxSnippetsPart/1">
  <Snippets>
    <Snippet id="00000000-0000-0000-0000-000000000000" bookmark="cs_825d0be4c4b146b2b64aae175b452c6d" nodeId="CustomElements.Footer.Even" update="false"/>
    <Snippet id="00000000-0000-0000-0000-000000000000" bookmark="cs_7a60ad946767416998c1a44e9b7b325a" nodeId="CustomElements.Footer.Odd" update="false"/>
  </Snippets>
</OneOffixxSnippetsPart>
</file>

<file path=customXml/item6.xml>��
</file>

<file path=customXml/itemProps1.xml><?xml version="1.0" encoding="utf-8"?>
<ds:datastoreItem xmlns:ds="http://schemas.openxmlformats.org/officeDocument/2006/customXml" ds:itemID="{462F8C07-D5B5-4CE1-85A6-5397C747D92B}">
  <ds:schemaRefs>
    <ds:schemaRef ds:uri="http://www.w3.org/2001/XMLSchema"/>
    <ds:schemaRef ds:uri="http://schema.oneoffixx.com/OneOffixxExtendedBindingPart/1"/>
  </ds:schemaRefs>
</ds:datastoreItem>
</file>

<file path=customXml/itemProps2.xml><?xml version="1.0" encoding="utf-8"?>
<ds:datastoreItem xmlns:ds="http://schemas.openxmlformats.org/officeDocument/2006/customXml" ds:itemID="{8F865A6C-9383-4D37-866B-64120F1D3470}">
  <ds:schemaRefs>
    <ds:schemaRef ds:uri="http://schemas.openxmlformats.org/officeDocument/2006/bibliography"/>
  </ds:schemaRefs>
</ds:datastoreItem>
</file>

<file path=customXml/itemProps3.xml><?xml version="1.0" encoding="utf-8"?>
<ds:datastoreItem xmlns:ds="http://schemas.openxmlformats.org/officeDocument/2006/customXml" ds:itemID="{E798F6D7-6C25-4524-A638-F30FF611B197}">
  <ds:schemaRefs>
    <ds:schemaRef ds:uri="http://www.w3.org/2001/XMLSchema"/>
    <ds:schemaRef ds:uri="http://schema.oneoffixx.com/OneOffixxImageDefinitionPart/1"/>
  </ds:schemaRefs>
</ds:datastoreItem>
</file>

<file path=customXml/itemProps4.xml><?xml version="1.0" encoding="utf-8"?>
<ds:datastoreItem xmlns:ds="http://schemas.openxmlformats.org/officeDocument/2006/customXml" ds:itemID="{443EEBD5-A457-4265-94E7-0363913E2886}">
  <ds:schemaRefs>
    <ds:schemaRef ds:uri="http://www.w3.org/2001/XMLSchema"/>
    <ds:schemaRef ds:uri="http://schema.oneoffixx.com/OneOffixxFormattingPart/1"/>
    <ds:schemaRef ds:uri=""/>
  </ds:schemaRefs>
</ds:datastoreItem>
</file>

<file path=customXml/itemProps5.xml><?xml version="1.0" encoding="utf-8"?>
<ds:datastoreItem xmlns:ds="http://schemas.openxmlformats.org/officeDocument/2006/customXml" ds:itemID="{EF14D737-DF02-4D6F-AC42-95846879C2BF}">
  <ds:schemaRefs>
    <ds:schemaRef ds:uri="http://www.w3.org/2001/XMLSchema"/>
    <ds:schemaRef ds:uri="http://schema.oneoffixx.com/OneOffixxSnippetsPart/1"/>
  </ds:schemaRefs>
</ds:datastoreItem>
</file>

<file path=customXml/itemProps6.xml><?xml version="1.0" encoding="utf-8"?>
<ds:datastoreItem xmlns:ds="http://schemas.openxmlformats.org/officeDocument/2006/customXml" ds:itemID="{8FD7436B-68BB-44DC-BFF9-BB13A03B50A8}">
  <ds:schemaRefs>
    <ds:schemaRef ds:uri="http://www.w3.org/2001/XMLSchema"/>
    <ds:schemaRef ds:uri="http://schema.oneoffixx.com/OneOffixxDocumentPart/1"/>
    <ds:schemaRef ds:uri=""/>
  </ds:schemaRefs>
</ds:datastoreItem>
</file>

<file path=docProps/app.xml><?xml version="1.0" encoding="utf-8"?>
<Properties xmlns="http://schemas.openxmlformats.org/officeDocument/2006/extended-properties" xmlns:vt="http://schemas.openxmlformats.org/officeDocument/2006/docPropsVTypes">
  <Template>f6b358dd-50e2-4277-82a9-ff9844612287</Template>
  <TotalTime>0</TotalTime>
  <Pages>14</Pages>
  <Words>2983</Words>
  <Characters>18796</Characters>
  <Application>Microsoft Office Word</Application>
  <DocSecurity>0</DocSecurity>
  <Lines>156</Lines>
  <Paragraphs>43</Paragraphs>
  <ScaleCrop>false</ScaleCrop>
  <HeadingPairs>
    <vt:vector size="2" baseType="variant">
      <vt:variant>
        <vt:lpstr>Titel</vt:lpstr>
      </vt:variant>
      <vt:variant>
        <vt:i4>1</vt:i4>
      </vt:variant>
    </vt:vector>
  </HeadingPairs>
  <TitlesOfParts>
    <vt:vector size="1" baseType="lpstr">
      <vt:lpstr>Entwurf Ausführungsbestimmungen Reglement finanzielle Unterstützung Energie</vt:lpstr>
    </vt:vector>
  </TitlesOfParts>
  <Company/>
  <LinksUpToDate>false</LinksUpToDate>
  <CharactersWithSpaces>21736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Entwurf Ausführungsbestimmungen Reglement finanzielle Unterstützung Energie</dc:title>
  <dc:creator>David Hollenstein</dc:creator>
  <cp:lastModifiedBy>Hollenstein David</cp:lastModifiedBy>
  <cp:revision>13</cp:revision>
  <cp:lastPrinted>2022-07-29T09:45:00Z</cp:lastPrinted>
  <dcterms:created xsi:type="dcterms:W3CDTF">2025-08-14T10:44:00Z</dcterms:created>
  <dcterms:modified xsi:type="dcterms:W3CDTF">2025-09-16T07:38:00Z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OTrackRevision">
    <vt:bool>false</vt:bool>
  </property>
</Properties>
</file>